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16"/>
  </p:notesMasterIdLst>
  <p:sldIdLst>
    <p:sldId id="256" r:id="rId4"/>
    <p:sldId id="273" r:id="rId5"/>
    <p:sldId id="279" r:id="rId6"/>
    <p:sldId id="272" r:id="rId7"/>
    <p:sldId id="271" r:id="rId8"/>
    <p:sldId id="274" r:id="rId9"/>
    <p:sldId id="269" r:id="rId10"/>
    <p:sldId id="275" r:id="rId11"/>
    <p:sldId id="270" r:id="rId12"/>
    <p:sldId id="276" r:id="rId13"/>
    <p:sldId id="277" r:id="rId14"/>
    <p:sldId id="278" r:id="rId15"/>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9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64" autoAdjust="0"/>
    <p:restoredTop sz="94660"/>
  </p:normalViewPr>
  <p:slideViewPr>
    <p:cSldViewPr snapToGrid="0">
      <p:cViewPr varScale="1">
        <p:scale>
          <a:sx n="69" d="100"/>
          <a:sy n="69" d="100"/>
        </p:scale>
        <p:origin x="966" y="48"/>
      </p:cViewPr>
      <p:guideLst>
        <p:guide orient="horz" pos="247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E4335D-6456-4AD0-8CB5-DC770627A69D}" type="datetimeFigureOut">
              <a:rPr lang="en-US" smtClean="0"/>
              <a:t>10/21/2021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942D70-5E3F-4C21-B7CB-8DB7B6C8EC47}" type="slidenum">
              <a:rPr lang="en-US" smtClean="0"/>
              <a:t>‹#›</a:t>
            </a:fld>
            <a:endParaRPr lang="en-US"/>
          </a:p>
        </p:txBody>
      </p:sp>
    </p:spTree>
    <p:extLst>
      <p:ext uri="{BB962C8B-B14F-4D97-AF65-F5344CB8AC3E}">
        <p14:creationId xmlns:p14="http://schemas.microsoft.com/office/powerpoint/2010/main" val="104341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In January, Trump's travel ban on immigrants was in the news, and taxi drivers in New York organized a strike to protest the law, inviting all drivers, including those from Uber and Lyft, to join them. Uber, attempting to capitalize on the situation, stopped "surge" pricing and tweeted advertising its service. Many saw such conduct as an effort to destabilize the strike (Chen &amp; Tao, 2020). Contrary to popular belief, demonstrators portrayed this as benefiting from the strike, which is completely incorrect. In practice, removing surge pricing meant that Uber transported fewer customers from JFK (since drivers were less willing to travel there) and earned less money each trip. Lyft, on the other hand, stated sympathy and pledged a $1 million gift to the ACLU. In reaction, thousands of users used the hashtag #</a:t>
            </a:r>
            <a:r>
              <a:rPr lang="en-US" dirty="0" err="1" smtClean="0">
                <a:latin typeface="Times New Roman" panose="02020603050405020304" pitchFamily="18" charset="0"/>
                <a:cs typeface="Times New Roman" panose="02020603050405020304" pitchFamily="18" charset="0"/>
              </a:rPr>
              <a:t>DeleteUber</a:t>
            </a:r>
            <a:r>
              <a:rPr lang="en-US" dirty="0" smtClean="0">
                <a:latin typeface="Times New Roman" panose="02020603050405020304" pitchFamily="18" charset="0"/>
                <a:cs typeface="Times New Roman" panose="02020603050405020304" pitchFamily="18" charset="0"/>
              </a:rPr>
              <a:t> to go viral, while Lyft witnessed a massive increase in users. Furthermore, due to the #</a:t>
            </a:r>
            <a:r>
              <a:rPr lang="en-US" dirty="0" err="1" smtClean="0">
                <a:latin typeface="Times New Roman" panose="02020603050405020304" pitchFamily="18" charset="0"/>
                <a:cs typeface="Times New Roman" panose="02020603050405020304" pitchFamily="18" charset="0"/>
              </a:rPr>
              <a:t>DeleteUber</a:t>
            </a:r>
            <a:r>
              <a:rPr lang="en-US" dirty="0" smtClean="0">
                <a:latin typeface="Times New Roman" panose="02020603050405020304" pitchFamily="18" charset="0"/>
                <a:cs typeface="Times New Roman" panose="02020603050405020304" pitchFamily="18" charset="0"/>
              </a:rPr>
              <a:t> movement, Lyft's downloads topped Uber's for the first time on Sunday, January 29.</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2</a:t>
            </a:fld>
            <a:endParaRPr lang="en-US"/>
          </a:p>
        </p:txBody>
      </p:sp>
    </p:spTree>
    <p:extLst>
      <p:ext uri="{BB962C8B-B14F-4D97-AF65-F5344CB8AC3E}">
        <p14:creationId xmlns:p14="http://schemas.microsoft.com/office/powerpoint/2010/main" val="1035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3" indent="45720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With over 2.7 billion members globally, Facebook is virtually unavoidable for social media marketing outlets </a:t>
            </a:r>
            <a:r>
              <a:rPr lang="en-US" sz="1200" dirty="0" smtClean="0">
                <a:solidFill>
                  <a:schemeClr val="bg1"/>
                </a:solidFill>
                <a:latin typeface="Times New Roman" panose="02020603050405020304" pitchFamily="18" charset="0"/>
                <a:cs typeface="Times New Roman" panose="02020603050405020304" pitchFamily="18" charset="0"/>
              </a:rPr>
              <a:t>(</a:t>
            </a:r>
            <a:r>
              <a:rPr lang="en-US" sz="1200" dirty="0" err="1" smtClean="0">
                <a:solidFill>
                  <a:schemeClr val="bg1"/>
                </a:solidFill>
                <a:latin typeface="Times New Roman" panose="02020603050405020304" pitchFamily="18" charset="0"/>
                <a:cs typeface="Times New Roman" panose="02020603050405020304" pitchFamily="18" charset="0"/>
              </a:rPr>
              <a:t>Iankova</a:t>
            </a:r>
            <a:r>
              <a:rPr lang="en-US" sz="1200" dirty="0" smtClean="0">
                <a:solidFill>
                  <a:schemeClr val="bg1"/>
                </a:solidFill>
                <a:latin typeface="Times New Roman" panose="02020603050405020304" pitchFamily="18" charset="0"/>
                <a:cs typeface="Times New Roman" panose="02020603050405020304" pitchFamily="18" charset="0"/>
              </a:rPr>
              <a:t> et al., 2019)</a:t>
            </a:r>
            <a:r>
              <a:rPr lang="en-US" dirty="0" smtClean="0">
                <a:latin typeface="Times New Roman" panose="02020603050405020304" pitchFamily="18" charset="0"/>
                <a:cs typeface="Times New Roman" panose="02020603050405020304" pitchFamily="18" charset="0"/>
              </a:rPr>
              <a:t>. Everyone from teenagers to the elderly likes the site. Businesses may build company pages, organizations and even host events. To improve Uber's social media marketing, the platform also provides additional services such as targeted advertising and live to broadcast. The strength of using Facebook that Uber can gain from is increased website traffic. They may help increase internet visitors by adding links to your website. Similarly, Uber can obtain business leads through their Facebook 'likes' audience, which might be a wonderful place to start when it comes to generating sales leads. They may utilize competitions and giveaways to develop their marketing lists by collecting email addresses, especially after the campaign that almost got them out of business. Facebook provides targeted advertisement features and feedback, and customer support, thus </a:t>
            </a:r>
            <a:r>
              <a:rPr lang="en-US" dirty="0" smtClean="0">
                <a:latin typeface="Times New Roman" panose="02020603050405020304" pitchFamily="18" charset="0"/>
                <a:cs typeface="Times New Roman" panose="02020603050405020304" pitchFamily="18" charset="0"/>
              </a:rPr>
              <a:t>will enable</a:t>
            </a:r>
            <a:r>
              <a:rPr lang="en-US" baseline="0" dirty="0" smtClean="0">
                <a:latin typeface="Times New Roman" panose="02020603050405020304" pitchFamily="18" charset="0"/>
                <a:cs typeface="Times New Roman" panose="02020603050405020304" pitchFamily="18" charset="0"/>
              </a:rPr>
              <a:t> </a:t>
            </a:r>
            <a:r>
              <a:rPr lang="en-US" sz="2800" dirty="0" smtClean="0">
                <a:solidFill>
                  <a:schemeClr val="bg1"/>
                </a:solidFill>
                <a:latin typeface="Times New Roman" panose="02020603050405020304" pitchFamily="18" charset="0"/>
                <a:cs typeface="Times New Roman" panose="02020603050405020304" pitchFamily="18" charset="0"/>
              </a:rPr>
              <a:t>Uber</a:t>
            </a:r>
            <a:r>
              <a:rPr lang="en-US" sz="2800" baseline="0" dirty="0" smtClean="0">
                <a:solidFill>
                  <a:schemeClr val="bg1"/>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reach </a:t>
            </a:r>
            <a:r>
              <a:rPr lang="en-US" dirty="0" smtClean="0">
                <a:latin typeface="Times New Roman" panose="02020603050405020304" pitchFamily="18" charset="0"/>
                <a:cs typeface="Times New Roman" panose="02020603050405020304" pitchFamily="18" charset="0"/>
              </a:rPr>
              <a:t>out to specific clients. On the contrary, the drawbacks of this social media platform include resource and time allocation since setting up and maintaining a Facebook profile takes time. In addition, budgeting for paid advertisements and skills are required to run an account. Negative feedback can also demotivate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company.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3</a:t>
            </a:fld>
            <a:endParaRPr lang="en-US"/>
          </a:p>
        </p:txBody>
      </p:sp>
    </p:spTree>
    <p:extLst>
      <p:ext uri="{BB962C8B-B14F-4D97-AF65-F5344CB8AC3E}">
        <p14:creationId xmlns:p14="http://schemas.microsoft.com/office/powerpoint/2010/main" val="3269958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Instagram is mainly utilized as a smartphone app and is a visually oriented social networking site </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Jitngernmadan</a:t>
            </a:r>
            <a:r>
              <a:rPr lang="en-US" sz="1200" dirty="0" smtClean="0">
                <a:latin typeface="Times New Roman" panose="02020603050405020304" pitchFamily="18" charset="0"/>
                <a:cs typeface="Times New Roman" panose="02020603050405020304" pitchFamily="18" charset="0"/>
              </a:rPr>
              <a:t> &amp; </a:t>
            </a:r>
            <a:r>
              <a:rPr lang="en-US" sz="1200" dirty="0" err="1" smtClean="0">
                <a:latin typeface="Times New Roman" panose="02020603050405020304" pitchFamily="18" charset="0"/>
                <a:cs typeface="Times New Roman" panose="02020603050405020304" pitchFamily="18" charset="0"/>
              </a:rPr>
              <a:t>Boonmee</a:t>
            </a:r>
            <a:r>
              <a:rPr lang="en-US" sz="1200" dirty="0" smtClean="0">
                <a:latin typeface="Times New Roman" panose="02020603050405020304" pitchFamily="18" charset="0"/>
                <a:cs typeface="Times New Roman" panose="02020603050405020304" pitchFamily="18" charset="0"/>
              </a:rPr>
              <a:t>, 2018)</a:t>
            </a:r>
            <a:r>
              <a:rPr lang="en-US" dirty="0" smtClean="0">
                <a:latin typeface="Times New Roman" panose="02020603050405020304" pitchFamily="18" charset="0"/>
                <a:cs typeface="Times New Roman" panose="02020603050405020304" pitchFamily="18" charset="0"/>
              </a:rPr>
              <a:t>. It allows users to submit photographs, short films, live broadcasts, and tales deleted at the end of the day. There are over a billion active members on the app. Its user base is a little younger than Facebook's. However, as far as social media platforms go, the value of influencer marketing on this channel is significantly higher. With the help of Instagram influencers, Uber can target their audience with the correct sort of material. Some of the strengths that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can benefit from include providing clients with a visual representation of the services </a:t>
            </a:r>
            <a:r>
              <a:rPr lang="en-US" sz="1200"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offer and disseminating their brand's message.  On the contrary, some of the drawbacks of using Instagram for marketing are expensive advertisements and less visibility</a:t>
            </a:r>
            <a:r>
              <a:rPr lang="en-US" dirty="0" smtClean="0">
                <a:latin typeface="Times New Roman" panose="02020603050405020304" pitchFamily="18" charset="0"/>
                <a:cs typeface="Times New Roman" panose="02020603050405020304" pitchFamily="18" charset="0"/>
              </a:rPr>
              <a:t>. Another </a:t>
            </a:r>
            <a:r>
              <a:rPr lang="en-US" dirty="0" smtClean="0">
                <a:latin typeface="Times New Roman" panose="02020603050405020304" pitchFamily="18" charset="0"/>
                <a:cs typeface="Times New Roman" panose="02020603050405020304" pitchFamily="18" charset="0"/>
              </a:rPr>
              <a:t>social media platform that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can use is YouTube.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may submit their videos on the video social networking platform, share them on other sites, make playlists, and even communicate with other users.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4</a:t>
            </a:fld>
            <a:endParaRPr lang="en-US"/>
          </a:p>
        </p:txBody>
      </p:sp>
    </p:spTree>
    <p:extLst>
      <p:ext uri="{BB962C8B-B14F-4D97-AF65-F5344CB8AC3E}">
        <p14:creationId xmlns:p14="http://schemas.microsoft.com/office/powerpoint/2010/main" val="4055892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YouTube can enable companies to make email lists, making it possible to launch email campaigns through beneficial email marketing. Similarly, there are no out-of-pocket costs to participate in this program. Of course, there will be costs associated with developing and promoting the videos, but YouTube does not charge a fee to join in their business program. YouTube is widely acknowledged across the world, with significant levels of brand penetration. There is no doubting YouTube's global influence. Almost everyone with an internet connection is aware of the platform.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can embed a video in their website with the YouTube logo that naturally transfers some of that brand awareness to your business even if the video isn't watched from your site. Likewise, companies can make their channel and market their brands. On the other hand, account holders in this platform have virtually little control over how their videos are presented. Also, prospects are more easily lost to your competitors, and bad reviews can harm a </a:t>
            </a:r>
            <a:r>
              <a:rPr lang="en-US" sz="1200" dirty="0" smtClean="0">
                <a:latin typeface="Times New Roman" panose="02020603050405020304" pitchFamily="18" charset="0"/>
                <a:cs typeface="Times New Roman" panose="02020603050405020304" pitchFamily="18" charset="0"/>
              </a:rPr>
              <a:t>Uber</a:t>
            </a:r>
            <a:r>
              <a:rPr lang="en-US" dirty="0" smtClean="0">
                <a:latin typeface="Times New Roman" panose="02020603050405020304" pitchFamily="18" charset="0"/>
                <a:cs typeface="Times New Roman" panose="02020603050405020304" pitchFamily="18" charset="0"/>
              </a:rPr>
              <a:t>'s </a:t>
            </a:r>
            <a:r>
              <a:rPr lang="en-US" dirty="0" smtClean="0">
                <a:latin typeface="Times New Roman" panose="02020603050405020304" pitchFamily="18" charset="0"/>
                <a:cs typeface="Times New Roman" panose="02020603050405020304" pitchFamily="18" charset="0"/>
              </a:rPr>
              <a:t>reputation. Another social media platform is LinkedIn, ideal for entrepreneurs who want to expand their professional networks or connect with B2B clients.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5</a:t>
            </a:fld>
            <a:endParaRPr lang="en-US"/>
          </a:p>
        </p:txBody>
      </p:sp>
    </p:spTree>
    <p:extLst>
      <p:ext uri="{BB962C8B-B14F-4D97-AF65-F5344CB8AC3E}">
        <p14:creationId xmlns:p14="http://schemas.microsoft.com/office/powerpoint/2010/main" val="304635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Some of the strengths of using LinkedIn for business include peeking at candidates' endorsements, primarily when recruiting someone. A candidate's LinkedIn page may have all a recruiter needs to know, including their prior and present positions and a clear skills list and endorsements of those talents and referrals from the candidate's connections. Similarly, LinkedIn offers a self-renewal of talent pools by providing access to more profiles, advanced search, and the capacity to develop a talent pool within the platform. However, the weaknesses include ascertaining the credibility of endorsements and the high costs of talent pool development</a:t>
            </a:r>
            <a:r>
              <a:rPr lang="en-US" dirty="0" smtClean="0">
                <a:latin typeface="Times New Roman" panose="02020603050405020304" pitchFamily="18" charset="0"/>
                <a:cs typeface="Times New Roman" panose="02020603050405020304" pitchFamily="18" charset="0"/>
              </a:rPr>
              <a:t>. Pinterest </a:t>
            </a:r>
            <a:r>
              <a:rPr lang="en-US" dirty="0" smtClean="0">
                <a:latin typeface="Times New Roman" panose="02020603050405020304" pitchFamily="18" charset="0"/>
                <a:cs typeface="Times New Roman" panose="02020603050405020304" pitchFamily="18" charset="0"/>
              </a:rPr>
              <a:t>is another social media platform used by organizations. It </a:t>
            </a:r>
            <a:r>
              <a:rPr lang="en-US" dirty="0" smtClean="0">
                <a:latin typeface="Times New Roman" panose="02020603050405020304" pitchFamily="18" charset="0"/>
                <a:cs typeface="Times New Roman" panose="02020603050405020304" pitchFamily="18" charset="0"/>
              </a:rPr>
              <a:t>will</a:t>
            </a:r>
            <a:r>
              <a:rPr lang="en-US" baseline="0" dirty="0" smtClean="0">
                <a:latin typeface="Times New Roman" panose="02020603050405020304" pitchFamily="18" charset="0"/>
                <a:cs typeface="Times New Roman" panose="02020603050405020304" pitchFamily="18" charset="0"/>
              </a:rPr>
              <a:t> enable </a:t>
            </a:r>
            <a:r>
              <a:rPr lang="en-US" sz="1200"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to </a:t>
            </a:r>
            <a:r>
              <a:rPr lang="en-US" dirty="0" smtClean="0">
                <a:latin typeface="Times New Roman" panose="02020603050405020304" pitchFamily="18" charset="0"/>
                <a:cs typeface="Times New Roman" panose="02020603050405020304" pitchFamily="18" charset="0"/>
              </a:rPr>
              <a:t>build several boards where they may keep images and material from various sources. The advantages of using the platform include the possibility of directing traffic from Pinterest to other websites, the ease of sharing data, and prospects can be engaged in various ways.  Nonetheless, the drawbacks include addressing some legal implications, it is tough to automate fully, and increased </a:t>
            </a:r>
            <a:r>
              <a:rPr lang="en-US" dirty="0" err="1" smtClean="0">
                <a:latin typeface="Times New Roman" panose="02020603050405020304" pitchFamily="18" charset="0"/>
                <a:cs typeface="Times New Roman" panose="02020603050405020304" pitchFamily="18" charset="0"/>
              </a:rPr>
              <a:t>repins</a:t>
            </a:r>
            <a:r>
              <a:rPr lang="en-US" dirty="0" smtClean="0">
                <a:latin typeface="Times New Roman" panose="02020603050405020304" pitchFamily="18" charset="0"/>
                <a:cs typeface="Times New Roman" panose="02020603050405020304" pitchFamily="18" charset="0"/>
              </a:rPr>
              <a:t> are not necessarily good.</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6</a:t>
            </a:fld>
            <a:endParaRPr lang="en-US"/>
          </a:p>
        </p:txBody>
      </p:sp>
    </p:spTree>
    <p:extLst>
      <p:ext uri="{BB962C8B-B14F-4D97-AF65-F5344CB8AC3E}">
        <p14:creationId xmlns:p14="http://schemas.microsoft.com/office/powerpoint/2010/main" val="2440352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Twitter is a social networking service that lets users publish brief messages, images, links, and other forms of information. There are currently around 330 million active users. Twitter is typically excellent for individuals that exchange information, such as news sources or B2B firms, because it is not as visually appealing as many other social platforms. Twitter is an excellent social media site for initiating discussions, but you must be in the proper demographic to benefit from it. One of the most significant benefits of Twitter is its potential audience: according to Trusted Reviews, Twitter has 284 million monthly users as of December 2014. It is also easily accessible and offers advertisements and customer services. However, the weaknesses include the frequency of balancing posts and message size restrictions</a:t>
            </a:r>
            <a:r>
              <a:rPr lang="en-US" dirty="0" smtClean="0">
                <a:latin typeface="Times New Roman" panose="02020603050405020304" pitchFamily="18" charset="0"/>
                <a:cs typeface="Times New Roman" panose="02020603050405020304" pitchFamily="18" charset="0"/>
              </a:rPr>
              <a:t>. Yelp </a:t>
            </a:r>
            <a:r>
              <a:rPr lang="en-US" dirty="0" smtClean="0">
                <a:latin typeface="Times New Roman" panose="02020603050405020304" pitchFamily="18" charset="0"/>
                <a:cs typeface="Times New Roman" panose="02020603050405020304" pitchFamily="18" charset="0"/>
              </a:rPr>
              <a:t>is another social media platform that </a:t>
            </a:r>
            <a:r>
              <a:rPr lang="en-US" dirty="0" smtClean="0">
                <a:latin typeface="Times New Roman" panose="02020603050405020304" pitchFamily="18" charset="0"/>
                <a:cs typeface="Times New Roman" panose="02020603050405020304" pitchFamily="18" charset="0"/>
              </a:rPr>
              <a:t>will allow </a:t>
            </a:r>
            <a:r>
              <a:rPr lang="en-US" dirty="0" smtClean="0">
                <a:latin typeface="Times New Roman" panose="02020603050405020304" pitchFamily="18" charset="0"/>
                <a:cs typeface="Times New Roman" panose="02020603050405020304" pitchFamily="18" charset="0"/>
              </a:rPr>
              <a:t>for establishing </a:t>
            </a:r>
            <a:r>
              <a:rPr lang="en-US" sz="1200" dirty="0" smtClean="0">
                <a:latin typeface="Times New Roman" panose="02020603050405020304" pitchFamily="18" charset="0"/>
                <a:cs typeface="Times New Roman" panose="02020603050405020304" pitchFamily="18" charset="0"/>
              </a:rPr>
              <a:t>Uber’s</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profile and engaging with other users using reviews and other means. The advantages of using this platform include contacting out to individuals who are ready to buy and the possibility of eliminating competitive profiles. Nevertheless, the disadvantages include businesses paying for an upgraded listing to run advertisements, and they also do not influence the reviews shown.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7</a:t>
            </a:fld>
            <a:endParaRPr lang="en-US"/>
          </a:p>
        </p:txBody>
      </p:sp>
    </p:spTree>
    <p:extLst>
      <p:ext uri="{BB962C8B-B14F-4D97-AF65-F5344CB8AC3E}">
        <p14:creationId xmlns:p14="http://schemas.microsoft.com/office/powerpoint/2010/main" val="2557941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WhatsApp is a mobile messaging application that allows users to add friends and establish groups to communicate by text, audio, or video. Around the universe, there are around 2 billion monthly active users. It's famous both in the United States and across the world, particularly among young people. </a:t>
            </a:r>
            <a:r>
              <a:rPr lang="en-US" dirty="0" smtClean="0">
                <a:latin typeface="Times New Roman" panose="02020603050405020304" pitchFamily="18" charset="0"/>
                <a:cs typeface="Times New Roman" panose="02020603050405020304" pitchFamily="18" charset="0"/>
              </a:rPr>
              <a:t>If</a:t>
            </a:r>
            <a:r>
              <a:rPr lang="en-US"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Uber</a:t>
            </a:r>
            <a:r>
              <a:rPr lang="en-US" dirty="0" smtClean="0">
                <a:latin typeface="Times New Roman" panose="02020603050405020304" pitchFamily="18" charset="0"/>
                <a:cs typeface="Times New Roman" panose="02020603050405020304" pitchFamily="18" charset="0"/>
              </a:rPr>
              <a:t> wishes </a:t>
            </a:r>
            <a:r>
              <a:rPr lang="en-US" dirty="0" smtClean="0">
                <a:latin typeface="Times New Roman" panose="02020603050405020304" pitchFamily="18" charset="0"/>
                <a:cs typeface="Times New Roman" panose="02020603050405020304" pitchFamily="18" charset="0"/>
              </a:rPr>
              <a:t>to interact directly with millennials may benefit from it. The benefits include an end to end encryption and the business privacy feature, which works very well. However, the main weakness entails information hogging. Another social media marketing platform is the Facebook marketplace. It provides a convenient way for consumers to buy and trade items locally. Its advantages include a sound filter system, enabling people to get very specific about what they want. Therefore, clients can quickly locate what they are looking for. However, the main drawback is the system is currently in the United Kingdom, New Zealand, and Australia, thus ruling out potential clients.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8</a:t>
            </a:fld>
            <a:endParaRPr lang="en-US"/>
          </a:p>
        </p:txBody>
      </p:sp>
    </p:spTree>
    <p:extLst>
      <p:ext uri="{BB962C8B-B14F-4D97-AF65-F5344CB8AC3E}">
        <p14:creationId xmlns:p14="http://schemas.microsoft.com/office/powerpoint/2010/main" val="3945963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XING is a networking platform designed mainly for </a:t>
            </a:r>
            <a:r>
              <a:rPr lang="en-US" dirty="0" smtClean="0">
                <a:latin typeface="Times New Roman" panose="02020603050405020304" pitchFamily="18" charset="0"/>
                <a:cs typeface="Times New Roman" panose="02020603050405020304" pitchFamily="18" charset="0"/>
              </a:rPr>
              <a:t>business like Uber. Uber </a:t>
            </a:r>
            <a:r>
              <a:rPr lang="en-US" dirty="0" smtClean="0">
                <a:latin typeface="Times New Roman" panose="02020603050405020304" pitchFamily="18" charset="0"/>
                <a:cs typeface="Times New Roman" panose="02020603050405020304" pitchFamily="18" charset="0"/>
              </a:rPr>
              <a:t>may network with other professionals and companies, read industry news, and even learn about related events. Xing has a user base of 16 million people. It is, nevertheless, more popular with a global audience than LinkedIn. As a consequence, firms with a worldwide network may utilize it for B2B social media marketing. The advantages include displaying personal ties to an </a:t>
            </a:r>
            <a:r>
              <a:rPr lang="en-US" dirty="0" smtClean="0">
                <a:latin typeface="Times New Roman" panose="02020603050405020304" pitchFamily="18" charset="0"/>
                <a:cs typeface="Times New Roman" panose="02020603050405020304" pitchFamily="18" charset="0"/>
              </a:rPr>
              <a:t>organization like Uber </a:t>
            </a:r>
            <a:r>
              <a:rPr lang="en-US" dirty="0" smtClean="0">
                <a:latin typeface="Times New Roman" panose="02020603050405020304" pitchFamily="18" charset="0"/>
                <a:cs typeface="Times New Roman" panose="02020603050405020304" pitchFamily="18" charset="0"/>
              </a:rPr>
              <a:t>whenever a job advertisement is clicked. Similarly, XING offers the ability to recruit regional and local talent. On the contrary, the main disadvantage of this platform is that it is more difficult to find English-speaking talent because German is the preferred </a:t>
            </a:r>
            <a:r>
              <a:rPr lang="en-US" dirty="0" err="1" smtClean="0">
                <a:latin typeface="Times New Roman" panose="02020603050405020304" pitchFamily="18" charset="0"/>
                <a:cs typeface="Times New Roman" panose="02020603050405020304" pitchFamily="18" charset="0"/>
              </a:rPr>
              <a:t>language.The</a:t>
            </a:r>
            <a:r>
              <a:rPr lang="en-US" dirty="0" smtClean="0">
                <a:latin typeface="Times New Roman" panose="02020603050405020304" pitchFamily="18" charset="0"/>
                <a:cs typeface="Times New Roman" panose="02020603050405020304" pitchFamily="18" charset="0"/>
              </a:rPr>
              <a:t> first step in my online strategy would be developing a plan, which entails selecting the most influential media platforms that are more effective. In this case, I would choose Instagram, Facebook marketplace, and XING. These platforms would enable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to target and reach new clients and keep an eye on competitors. The next step would be treating the selected platforms as independent entities.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9</a:t>
            </a:fld>
            <a:endParaRPr lang="en-US"/>
          </a:p>
        </p:txBody>
      </p:sp>
    </p:spTree>
    <p:extLst>
      <p:ext uri="{BB962C8B-B14F-4D97-AF65-F5344CB8AC3E}">
        <p14:creationId xmlns:p14="http://schemas.microsoft.com/office/powerpoint/2010/main" val="2429472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 next step involves using the sites to provide excellent customer service because client feedback is essential in any business, and good benefits translate to good reviews. Errors are bound to happen; thus, companies must own up and rectify their mistakes. Therefore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should pay keen interest in this fact so that they do not repeat similar mistakes that happened in the past. Keeping track of the social media analytics to improve is the final step in my online strategy.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must keep track of its progress to access areas to improve or maintain operations</a:t>
            </a:r>
            <a:r>
              <a:rPr lang="en-US" dirty="0" smtClean="0">
                <a:latin typeface="Times New Roman" panose="02020603050405020304" pitchFamily="18" charset="0"/>
                <a:cs typeface="Times New Roman" panose="02020603050405020304" pitchFamily="18" charset="0"/>
              </a:rPr>
              <a:t>. The </a:t>
            </a:r>
            <a:r>
              <a:rPr lang="en-US" dirty="0" smtClean="0">
                <a:latin typeface="Times New Roman" panose="02020603050405020304" pitchFamily="18" charset="0"/>
                <a:cs typeface="Times New Roman" panose="02020603050405020304" pitchFamily="18" charset="0"/>
              </a:rPr>
              <a:t>key performance indicators essential in measuring the strategy's success include the website traffic, which provides for returning visitors and new visitors. The rate of conversion can also be used to measure success. In this instance, </a:t>
            </a:r>
            <a:r>
              <a:rPr lang="en-US" dirty="0" smtClean="0">
                <a:latin typeface="Times New Roman" panose="02020603050405020304" pitchFamily="18" charset="0"/>
                <a:cs typeface="Times New Roman" panose="02020603050405020304" pitchFamily="18" charset="0"/>
              </a:rPr>
              <a:t>Uber </a:t>
            </a:r>
            <a:r>
              <a:rPr lang="en-US" dirty="0" smtClean="0">
                <a:latin typeface="Times New Roman" panose="02020603050405020304" pitchFamily="18" charset="0"/>
                <a:cs typeface="Times New Roman" panose="02020603050405020304" pitchFamily="18" charset="0"/>
              </a:rPr>
              <a:t>accesses new visitors who become clients. Likewise, the bouncing pace and the traffic referred by other people can also evaluate the online strategy's success </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Hammerl</a:t>
            </a:r>
            <a:r>
              <a:rPr lang="en-US" sz="1200" dirty="0" smtClean="0">
                <a:latin typeface="Times New Roman" panose="02020603050405020304" pitchFamily="18" charset="0"/>
                <a:cs typeface="Times New Roman" panose="02020603050405020304" pitchFamily="18" charset="0"/>
              </a:rPr>
              <a:t> et al., 2019)</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10</a:t>
            </a:fld>
            <a:endParaRPr lang="en-US"/>
          </a:p>
        </p:txBody>
      </p:sp>
    </p:spTree>
    <p:extLst>
      <p:ext uri="{BB962C8B-B14F-4D97-AF65-F5344CB8AC3E}">
        <p14:creationId xmlns:p14="http://schemas.microsoft.com/office/powerpoint/2010/main" val="2532497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latin typeface="Times New Roman" panose="02020603050405020304" pitchFamily="18" charset="0"/>
                <a:cs typeface="Times New Roman" panose="02020603050405020304" pitchFamily="18" charset="0"/>
              </a:rPr>
              <a:t>In addition, the rate of click-through is another key performance indicator that can be used to determine the success of the strategy. This is the proportion of visitors to a page (or resource) that click on a link. This is an essential metric for determining whether </a:t>
            </a:r>
            <a:r>
              <a:rPr lang="en-US" dirty="0" smtClean="0">
                <a:latin typeface="Times New Roman" panose="02020603050405020304" pitchFamily="18" charset="0"/>
                <a:cs typeface="Times New Roman" panose="02020603050405020304" pitchFamily="18" charset="0"/>
              </a:rPr>
              <a:t>Uber’s </a:t>
            </a:r>
            <a:r>
              <a:rPr lang="en-US" dirty="0" smtClean="0">
                <a:latin typeface="Times New Roman" panose="02020603050405020304" pitchFamily="18" charset="0"/>
                <a:cs typeface="Times New Roman" panose="02020603050405020304" pitchFamily="18" charset="0"/>
              </a:rPr>
              <a:t>content is driving engagement. The following KPI is pay-per-click, referring to how many visitors a sponsored search campaign effectively goes to the site. This might </a:t>
            </a:r>
            <a:r>
              <a:rPr lang="en-US" dirty="0" smtClean="0">
                <a:latin typeface="Times New Roman" panose="02020603050405020304" pitchFamily="18" charset="0"/>
                <a:cs typeface="Times New Roman" panose="02020603050405020304" pitchFamily="18" charset="0"/>
              </a:rPr>
              <a:t>assist</a:t>
            </a:r>
            <a:r>
              <a:rPr lang="en-US" baseline="0" dirty="0" smtClean="0">
                <a:latin typeface="Times New Roman" panose="02020603050405020304" pitchFamily="18" charset="0"/>
                <a:cs typeface="Times New Roman" panose="02020603050405020304" pitchFamily="18" charset="0"/>
              </a:rPr>
              <a:t> Uber</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 assessing whether the terms you're spending money on are relevant </a:t>
            </a:r>
            <a:r>
              <a:rPr lang="en-US" dirty="0" smtClean="0">
                <a:latin typeface="Times New Roman" panose="02020603050405020304" pitchFamily="18" charset="0"/>
                <a:cs typeface="Times New Roman" panose="02020603050405020304" pitchFamily="18" charset="0"/>
              </a:rPr>
              <a:t>to</a:t>
            </a:r>
            <a:r>
              <a:rPr lang="en-US" baseline="0" dirty="0" smtClean="0">
                <a:latin typeface="Times New Roman" panose="02020603050405020304" pitchFamily="18" charset="0"/>
                <a:cs typeface="Times New Roman" panose="02020603050405020304" pitchFamily="18" charset="0"/>
              </a:rPr>
              <a:t> their</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business. Similarly, </a:t>
            </a:r>
            <a:r>
              <a:rPr lang="en-US" dirty="0" err="1" smtClean="0">
                <a:latin typeface="Times New Roman" panose="02020603050405020304" pitchFamily="18" charset="0"/>
                <a:cs typeface="Times New Roman" panose="02020603050405020304" pitchFamily="18" charset="0"/>
              </a:rPr>
              <a:t>pageview</a:t>
            </a:r>
            <a:r>
              <a:rPr lang="en-US" dirty="0" smtClean="0">
                <a:latin typeface="Times New Roman" panose="02020603050405020304" pitchFamily="18" charset="0"/>
                <a:cs typeface="Times New Roman" panose="02020603050405020304" pitchFamily="18" charset="0"/>
              </a:rPr>
              <a:t> and the average time visitors spend on the website or the landing page can offer important insight on what improvements should be made on the site and if it is responsive to all kinds of devices. The site's speed is equally important. The company's website's speed and specialized landing pages provide essential insight. Fast load speeds are critical to the company's online business's success. This KPI will aid in the diagnosis of any website speed issues.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F942D70-5E3F-4C21-B7CB-8DB7B6C8EC47}" type="slidenum">
              <a:rPr lang="en-US" smtClean="0"/>
              <a:t>11</a:t>
            </a:fld>
            <a:endParaRPr lang="en-US"/>
          </a:p>
        </p:txBody>
      </p:sp>
    </p:spTree>
    <p:extLst>
      <p:ext uri="{BB962C8B-B14F-4D97-AF65-F5344CB8AC3E}">
        <p14:creationId xmlns:p14="http://schemas.microsoft.com/office/powerpoint/2010/main" val="3649392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023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27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44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07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87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294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F074AD-5A0D-40B4-813D-34862D7DF200}"/>
              </a:ext>
            </a:extLst>
          </p:cNvPr>
          <p:cNvSpPr/>
          <p:nvPr userDrawn="1"/>
        </p:nvSpPr>
        <p:spPr>
          <a:xfrm>
            <a:off x="0" y="-1"/>
            <a:ext cx="12192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
        <p:nvSpPr>
          <p:cNvPr id="9" name="Rectangle 8">
            <a:extLst>
              <a:ext uri="{FF2B5EF4-FFF2-40B4-BE49-F238E27FC236}">
                <a16:creationId xmlns:a16="http://schemas.microsoft.com/office/drawing/2014/main" id="{136F6D66-F2F9-4BF4-99F9-B1BA1142497F}"/>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0287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AAB49C-82D6-462D-8630-09F94CD9C293}"/>
              </a:ext>
            </a:extLst>
          </p:cNvPr>
          <p:cNvSpPr/>
          <p:nvPr userDrawn="1"/>
        </p:nvSpPr>
        <p:spPr>
          <a:xfrm>
            <a:off x="0" y="-1"/>
            <a:ext cx="12192000" cy="653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28D265AB-C1BD-4CEB-AE14-D0E6C976BF8A}"/>
              </a:ext>
            </a:extLst>
          </p:cNvPr>
          <p:cNvSpPr/>
          <p:nvPr userDrawn="1"/>
        </p:nvSpPr>
        <p:spPr>
          <a:xfrm>
            <a:off x="722811" y="291737"/>
            <a:ext cx="10519955" cy="77201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9">
            <a:extLst>
              <a:ext uri="{FF2B5EF4-FFF2-40B4-BE49-F238E27FC236}">
                <a16:creationId xmlns:a16="http://schemas.microsoft.com/office/drawing/2014/main" id="{373C4845-8216-4B2A-A66E-536E74678B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6" name="Rectangle 5">
            <a:extLst>
              <a:ext uri="{FF2B5EF4-FFF2-40B4-BE49-F238E27FC236}">
                <a16:creationId xmlns:a16="http://schemas.microsoft.com/office/drawing/2014/main" id="{CFF96AC6-9B82-47F8-82E6-EA6FB9EA9653}"/>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6184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89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590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id="{C07FBD2D-6A89-414D-85F9-7BB69D5020BD}"/>
              </a:ext>
            </a:extLst>
          </p:cNvPr>
          <p:cNvSpPr>
            <a:spLocks noChangeAspect="1"/>
          </p:cNvSpPr>
          <p:nvPr/>
        </p:nvSpPr>
        <p:spPr>
          <a:xfrm>
            <a:off x="8608025" y="14574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id="{B11ECC53-3D93-4507-89DA-7C96C5F98371}"/>
              </a:ext>
            </a:extLst>
          </p:cNvPr>
          <p:cNvSpPr>
            <a:spLocks noChangeAspect="1"/>
          </p:cNvSpPr>
          <p:nvPr userDrawn="1"/>
        </p:nvSpPr>
        <p:spPr>
          <a:xfrm flipH="1">
            <a:off x="681574" y="239085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1FCAD4D1-1D22-4C76-A670-F8AC37A106D2}"/>
              </a:ext>
            </a:extLst>
          </p:cNvPr>
          <p:cNvSpPr>
            <a:spLocks noGrp="1"/>
          </p:cNvSpPr>
          <p:nvPr>
            <p:ph type="pic" sz="quarter" idx="60" hasCustomPrompt="1"/>
          </p:nvPr>
        </p:nvSpPr>
        <p:spPr>
          <a:xfrm>
            <a:off x="9117565"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id="{C3AF9648-F60B-452B-86AC-AB13E224D3FD}"/>
              </a:ext>
            </a:extLst>
          </p:cNvPr>
          <p:cNvSpPr>
            <a:spLocks noChangeAspect="1"/>
          </p:cNvSpPr>
          <p:nvPr userDrawn="1"/>
        </p:nvSpPr>
        <p:spPr>
          <a:xfrm>
            <a:off x="4705886" y="43149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id="{ADE84C9C-AE4C-4919-85E3-27955132D9EC}"/>
              </a:ext>
            </a:extLst>
          </p:cNvPr>
          <p:cNvSpPr>
            <a:spLocks noGrp="1"/>
          </p:cNvSpPr>
          <p:nvPr>
            <p:ph type="pic" sz="quarter" idx="61" hasCustomPrompt="1"/>
          </p:nvPr>
        </p:nvSpPr>
        <p:spPr>
          <a:xfrm>
            <a:off x="5202790"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304129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AB178950-6460-489A-86E8-DA7944855983}"/>
              </a:ext>
            </a:extLst>
          </p:cNvPr>
          <p:cNvSpPr>
            <a:spLocks noGrp="1"/>
          </p:cNvSpPr>
          <p:nvPr>
            <p:ph type="pic" sz="quarter" idx="46" hasCustomPrompt="1"/>
          </p:nvPr>
        </p:nvSpPr>
        <p:spPr>
          <a:xfrm>
            <a:off x="1875633" y="1819076"/>
            <a:ext cx="9593277" cy="2645996"/>
          </a:xfrm>
          <a:custGeom>
            <a:avLst/>
            <a:gdLst>
              <a:gd name="connsiteX0" fmla="*/ 0 w 6913722"/>
              <a:gd name="connsiteY0" fmla="*/ 0 h 1800200"/>
              <a:gd name="connsiteX1" fmla="*/ 6913722 w 6913722"/>
              <a:gd name="connsiteY1" fmla="*/ 0 h 1800200"/>
              <a:gd name="connsiteX2" fmla="*/ 6913722 w 6913722"/>
              <a:gd name="connsiteY2" fmla="*/ 1800200 h 1800200"/>
              <a:gd name="connsiteX3" fmla="*/ 0 w 6913722"/>
              <a:gd name="connsiteY3" fmla="*/ 1800200 h 1800200"/>
              <a:gd name="connsiteX4" fmla="*/ 0 w 6913722"/>
              <a:gd name="connsiteY4" fmla="*/ 0 h 1800200"/>
              <a:gd name="connsiteX0" fmla="*/ 0 w 6913722"/>
              <a:gd name="connsiteY0" fmla="*/ 0 h 1800200"/>
              <a:gd name="connsiteX1" fmla="*/ 6913722 w 6913722"/>
              <a:gd name="connsiteY1" fmla="*/ 0 h 1800200"/>
              <a:gd name="connsiteX2" fmla="*/ 6913722 w 6913722"/>
              <a:gd name="connsiteY2" fmla="*/ 1800200 h 1800200"/>
              <a:gd name="connsiteX3" fmla="*/ 1103257 w 6913722"/>
              <a:gd name="connsiteY3" fmla="*/ 1791789 h 1800200"/>
              <a:gd name="connsiteX4" fmla="*/ 0 w 6913722"/>
              <a:gd name="connsiteY4" fmla="*/ 1800200 h 1800200"/>
              <a:gd name="connsiteX5" fmla="*/ 0 w 6913722"/>
              <a:gd name="connsiteY5"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103257 w 6913722"/>
              <a:gd name="connsiteY4" fmla="*/ 1791789 h 1800200"/>
              <a:gd name="connsiteX5" fmla="*/ 0 w 6913722"/>
              <a:gd name="connsiteY5" fmla="*/ 1800200 h 1800200"/>
              <a:gd name="connsiteX6" fmla="*/ 0 w 6913722"/>
              <a:gd name="connsiteY6"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287815 w 6913722"/>
              <a:gd name="connsiteY4" fmla="*/ 1791789 h 1800200"/>
              <a:gd name="connsiteX5" fmla="*/ 1103257 w 6913722"/>
              <a:gd name="connsiteY5" fmla="*/ 1791789 h 1800200"/>
              <a:gd name="connsiteX6" fmla="*/ 0 w 6913722"/>
              <a:gd name="connsiteY6" fmla="*/ 1800200 h 1800200"/>
              <a:gd name="connsiteX7" fmla="*/ 0 w 6913722"/>
              <a:gd name="connsiteY7" fmla="*/ 0 h 1800200"/>
              <a:gd name="connsiteX0" fmla="*/ 0 w 6913722"/>
              <a:gd name="connsiteY0" fmla="*/ 0 h 1951179"/>
              <a:gd name="connsiteX1" fmla="*/ 6913722 w 6913722"/>
              <a:gd name="connsiteY1" fmla="*/ 0 h 1951179"/>
              <a:gd name="connsiteX2" fmla="*/ 6913722 w 6913722"/>
              <a:gd name="connsiteY2" fmla="*/ 1800200 h 1951179"/>
              <a:gd name="connsiteX3" fmla="*/ 1489151 w 6913722"/>
              <a:gd name="connsiteY3" fmla="*/ 1800178 h 1951179"/>
              <a:gd name="connsiteX4" fmla="*/ 1296204 w 6913722"/>
              <a:gd name="connsiteY4" fmla="*/ 1951179 h 1951179"/>
              <a:gd name="connsiteX5" fmla="*/ 1103257 w 6913722"/>
              <a:gd name="connsiteY5" fmla="*/ 1791789 h 1951179"/>
              <a:gd name="connsiteX6" fmla="*/ 0 w 6913722"/>
              <a:gd name="connsiteY6" fmla="*/ 1800200 h 1951179"/>
              <a:gd name="connsiteX7" fmla="*/ 0 w 6913722"/>
              <a:gd name="connsiteY7" fmla="*/ 0 h 1951179"/>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303214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289193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13722" h="2002718">
                <a:moveTo>
                  <a:pt x="0" y="0"/>
                </a:moveTo>
                <a:lnTo>
                  <a:pt x="6913722" y="0"/>
                </a:lnTo>
                <a:lnTo>
                  <a:pt x="6913722" y="1800200"/>
                </a:lnTo>
                <a:lnTo>
                  <a:pt x="1489151" y="1800178"/>
                </a:lnTo>
                <a:lnTo>
                  <a:pt x="1289193" y="2002718"/>
                </a:lnTo>
                <a:lnTo>
                  <a:pt x="1103257" y="1791789"/>
                </a:lnTo>
                <a:lnTo>
                  <a:pt x="0" y="18002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lang="ko-KR" altLang="en-US" sz="1200" dirty="0">
                <a:solidFill>
                  <a:schemeClr val="tx1">
                    <a:lumMod val="75000"/>
                    <a:lumOff val="25000"/>
                  </a:schemeClr>
                </a:solidFill>
              </a:defRPr>
            </a:lvl1pPr>
          </a:lstStyle>
          <a:p>
            <a:pPr marL="0" marR="0" lvl="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ko-KR" dirty="0"/>
              <a:t>Place Your Picture Here And Send To Back</a:t>
            </a:r>
            <a:endParaRPr lang="ko-KR" altLang="en-US" dirty="0"/>
          </a:p>
        </p:txBody>
      </p:sp>
      <p:sp>
        <p:nvSpPr>
          <p:cNvPr id="3" name="Rectangle 2">
            <a:extLst>
              <a:ext uri="{FF2B5EF4-FFF2-40B4-BE49-F238E27FC236}">
                <a16:creationId xmlns:a16="http://schemas.microsoft.com/office/drawing/2014/main" id="{D50AE06E-08A3-48B7-8322-CE3798623A8B}"/>
              </a:ext>
            </a:extLst>
          </p:cNvPr>
          <p:cNvSpPr/>
          <p:nvPr userDrawn="1"/>
        </p:nvSpPr>
        <p:spPr>
          <a:xfrm>
            <a:off x="-1" y="1819076"/>
            <a:ext cx="1875635" cy="238997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4" name="그림 개체 틀 2">
            <a:extLst>
              <a:ext uri="{FF2B5EF4-FFF2-40B4-BE49-F238E27FC236}">
                <a16:creationId xmlns:a16="http://schemas.microsoft.com/office/drawing/2014/main" id="{A708D5EC-6A83-4792-81FB-2ECCB0ABE2A2}"/>
              </a:ext>
            </a:extLst>
          </p:cNvPr>
          <p:cNvSpPr>
            <a:spLocks noGrp="1"/>
          </p:cNvSpPr>
          <p:nvPr>
            <p:ph type="pic" sz="quarter" idx="58" hasCustomPrompt="1"/>
          </p:nvPr>
        </p:nvSpPr>
        <p:spPr>
          <a:xfrm>
            <a:off x="9615413"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DD53BE75-DFE8-4D1E-89D4-0824C71EED78}"/>
              </a:ext>
            </a:extLst>
          </p:cNvPr>
          <p:cNvSpPr>
            <a:spLocks noGrp="1"/>
          </p:cNvSpPr>
          <p:nvPr>
            <p:ph type="pic" sz="quarter" idx="59" hasCustomPrompt="1"/>
          </p:nvPr>
        </p:nvSpPr>
        <p:spPr>
          <a:xfrm>
            <a:off x="7570712"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93642239-33D4-4D2F-AC90-7781FC846D6F}"/>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14521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723FA40-FCE6-4B16-AF36-281B510020EB}"/>
              </a:ext>
            </a:extLst>
          </p:cNvPr>
          <p:cNvSpPr>
            <a:spLocks noGrp="1"/>
          </p:cNvSpPr>
          <p:nvPr>
            <p:ph type="pic" sz="quarter" idx="42" hasCustomPrompt="1"/>
          </p:nvPr>
        </p:nvSpPr>
        <p:spPr>
          <a:xfrm>
            <a:off x="733463" y="1792600"/>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3" name="Picture Placeholder 2">
            <a:extLst>
              <a:ext uri="{FF2B5EF4-FFF2-40B4-BE49-F238E27FC236}">
                <a16:creationId xmlns:a16="http://schemas.microsoft.com/office/drawing/2014/main" id="{A198B135-3ED1-42E9-A42D-5B4F7F10C237}"/>
              </a:ext>
            </a:extLst>
          </p:cNvPr>
          <p:cNvSpPr>
            <a:spLocks noGrp="1"/>
          </p:cNvSpPr>
          <p:nvPr>
            <p:ph type="pic" sz="quarter" idx="54" hasCustomPrompt="1"/>
          </p:nvPr>
        </p:nvSpPr>
        <p:spPr>
          <a:xfrm>
            <a:off x="733463" y="2878386"/>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4" name="Picture Placeholder 2">
            <a:extLst>
              <a:ext uri="{FF2B5EF4-FFF2-40B4-BE49-F238E27FC236}">
                <a16:creationId xmlns:a16="http://schemas.microsoft.com/office/drawing/2014/main" id="{B0371065-5281-4086-9A62-2FB24E56E50B}"/>
              </a:ext>
            </a:extLst>
          </p:cNvPr>
          <p:cNvSpPr>
            <a:spLocks noGrp="1"/>
          </p:cNvSpPr>
          <p:nvPr>
            <p:ph type="pic" sz="quarter" idx="57" hasCustomPrompt="1"/>
          </p:nvPr>
        </p:nvSpPr>
        <p:spPr>
          <a:xfrm>
            <a:off x="733463" y="3964172"/>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5" name="Picture Placeholder 2">
            <a:extLst>
              <a:ext uri="{FF2B5EF4-FFF2-40B4-BE49-F238E27FC236}">
                <a16:creationId xmlns:a16="http://schemas.microsoft.com/office/drawing/2014/main" id="{1805CC9B-AA32-4069-B262-3DA21DB7FF55}"/>
              </a:ext>
            </a:extLst>
          </p:cNvPr>
          <p:cNvSpPr>
            <a:spLocks noGrp="1"/>
          </p:cNvSpPr>
          <p:nvPr>
            <p:ph type="pic" sz="quarter" idx="60" hasCustomPrompt="1"/>
          </p:nvPr>
        </p:nvSpPr>
        <p:spPr>
          <a:xfrm>
            <a:off x="733463" y="5049957"/>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dirty="0"/>
              <a:t>Place Your Picture Here</a:t>
            </a:r>
            <a:endParaRPr lang="ko-KR" altLang="en-US" dirty="0"/>
          </a:p>
        </p:txBody>
      </p:sp>
      <p:sp>
        <p:nvSpPr>
          <p:cNvPr id="6" name="Text Placeholder 9">
            <a:extLst>
              <a:ext uri="{FF2B5EF4-FFF2-40B4-BE49-F238E27FC236}">
                <a16:creationId xmlns:a16="http://schemas.microsoft.com/office/drawing/2014/main" id="{EAF47A72-6930-4058-A5F2-8E8A5F1A5B43}"/>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90767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14C0E-C202-46C1-9852-BA3E45CA02B3}"/>
              </a:ext>
            </a:extLst>
          </p:cNvPr>
          <p:cNvSpPr/>
          <p:nvPr userDrawn="1"/>
        </p:nvSpPr>
        <p:spPr>
          <a:xfrm>
            <a:off x="9315811" y="3209360"/>
            <a:ext cx="2160000" cy="144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3" name="Picture Placeholder 2">
            <a:extLst>
              <a:ext uri="{FF2B5EF4-FFF2-40B4-BE49-F238E27FC236}">
                <a16:creationId xmlns:a16="http://schemas.microsoft.com/office/drawing/2014/main" id="{FF202D61-F30B-4228-A377-5750CAA2B9B7}"/>
              </a:ext>
            </a:extLst>
          </p:cNvPr>
          <p:cNvSpPr>
            <a:spLocks noGrp="1"/>
          </p:cNvSpPr>
          <p:nvPr>
            <p:ph type="pic" idx="15" hasCustomPrompt="1"/>
          </p:nvPr>
        </p:nvSpPr>
        <p:spPr>
          <a:xfrm>
            <a:off x="9315811" y="177303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4" name="Rectangle 3">
            <a:extLst>
              <a:ext uri="{FF2B5EF4-FFF2-40B4-BE49-F238E27FC236}">
                <a16:creationId xmlns:a16="http://schemas.microsoft.com/office/drawing/2014/main" id="{8C423E02-128E-42A1-8953-2DE50A51FCF9}"/>
              </a:ext>
            </a:extLst>
          </p:cNvPr>
          <p:cNvSpPr/>
          <p:nvPr userDrawn="1"/>
        </p:nvSpPr>
        <p:spPr>
          <a:xfrm>
            <a:off x="7155811" y="4645814"/>
            <a:ext cx="2160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5" name="Picture Placeholder 2">
            <a:extLst>
              <a:ext uri="{FF2B5EF4-FFF2-40B4-BE49-F238E27FC236}">
                <a16:creationId xmlns:a16="http://schemas.microsoft.com/office/drawing/2014/main" id="{06F87C8A-190B-4FCA-A7E1-913DC2A32AA2}"/>
              </a:ext>
            </a:extLst>
          </p:cNvPr>
          <p:cNvSpPr>
            <a:spLocks noGrp="1"/>
          </p:cNvSpPr>
          <p:nvPr>
            <p:ph type="pic" idx="16" hasCustomPrompt="1"/>
          </p:nvPr>
        </p:nvSpPr>
        <p:spPr>
          <a:xfrm>
            <a:off x="9315811"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6" name="Picture Placeholder 2">
            <a:extLst>
              <a:ext uri="{FF2B5EF4-FFF2-40B4-BE49-F238E27FC236}">
                <a16:creationId xmlns:a16="http://schemas.microsoft.com/office/drawing/2014/main" id="{AA0A630E-93DB-487F-929A-17764764CDB1}"/>
              </a:ext>
            </a:extLst>
          </p:cNvPr>
          <p:cNvSpPr>
            <a:spLocks noGrp="1"/>
          </p:cNvSpPr>
          <p:nvPr>
            <p:ph type="pic" idx="17" hasCustomPrompt="1"/>
          </p:nvPr>
        </p:nvSpPr>
        <p:spPr>
          <a:xfrm>
            <a:off x="715559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7" name="Rectangle 6">
            <a:extLst>
              <a:ext uri="{FF2B5EF4-FFF2-40B4-BE49-F238E27FC236}">
                <a16:creationId xmlns:a16="http://schemas.microsoft.com/office/drawing/2014/main" id="{6711B731-17ED-4D6F-800A-73D3A14C3992}"/>
              </a:ext>
            </a:extLst>
          </p:cNvPr>
          <p:cNvSpPr/>
          <p:nvPr userDrawn="1"/>
        </p:nvSpPr>
        <p:spPr>
          <a:xfrm>
            <a:off x="7155811" y="1773034"/>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8" name="Rectangle 7">
            <a:extLst>
              <a:ext uri="{FF2B5EF4-FFF2-40B4-BE49-F238E27FC236}">
                <a16:creationId xmlns:a16="http://schemas.microsoft.com/office/drawing/2014/main" id="{B6746A58-880F-470E-AAFB-4D7CB30D2CF6}"/>
              </a:ext>
            </a:extLst>
          </p:cNvPr>
          <p:cNvSpPr/>
          <p:nvPr userDrawn="1"/>
        </p:nvSpPr>
        <p:spPr>
          <a:xfrm>
            <a:off x="4995381" y="3209360"/>
            <a:ext cx="216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9" name="Picture Placeholder 2">
            <a:extLst>
              <a:ext uri="{FF2B5EF4-FFF2-40B4-BE49-F238E27FC236}">
                <a16:creationId xmlns:a16="http://schemas.microsoft.com/office/drawing/2014/main" id="{FBD37972-1F7F-4C9E-A6D4-C90E3B8369F0}"/>
              </a:ext>
            </a:extLst>
          </p:cNvPr>
          <p:cNvSpPr>
            <a:spLocks noGrp="1"/>
          </p:cNvSpPr>
          <p:nvPr>
            <p:ph type="pic" idx="18" hasCustomPrompt="1"/>
          </p:nvPr>
        </p:nvSpPr>
        <p:spPr>
          <a:xfrm>
            <a:off x="4994903"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0" name="Picture Placeholder 2">
            <a:extLst>
              <a:ext uri="{FF2B5EF4-FFF2-40B4-BE49-F238E27FC236}">
                <a16:creationId xmlns:a16="http://schemas.microsoft.com/office/drawing/2014/main" id="{8E23BEDE-B250-40DE-8D39-C0803D8CC43A}"/>
              </a:ext>
            </a:extLst>
          </p:cNvPr>
          <p:cNvSpPr>
            <a:spLocks noGrp="1"/>
          </p:cNvSpPr>
          <p:nvPr>
            <p:ph type="pic" idx="20" hasCustomPrompt="1"/>
          </p:nvPr>
        </p:nvSpPr>
        <p:spPr>
          <a:xfrm>
            <a:off x="283516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11" name="Rectangle 10">
            <a:extLst>
              <a:ext uri="{FF2B5EF4-FFF2-40B4-BE49-F238E27FC236}">
                <a16:creationId xmlns:a16="http://schemas.microsoft.com/office/drawing/2014/main" id="{4D3AFCEB-A5C6-4DD3-BD22-AE741EDA18AE}"/>
              </a:ext>
            </a:extLst>
          </p:cNvPr>
          <p:cNvSpPr/>
          <p:nvPr userDrawn="1"/>
        </p:nvSpPr>
        <p:spPr>
          <a:xfrm>
            <a:off x="674951" y="3209360"/>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dirty="0">
              <a:solidFill>
                <a:schemeClr val="tx1">
                  <a:lumMod val="75000"/>
                  <a:lumOff val="25000"/>
                </a:schemeClr>
              </a:solidFill>
              <a:latin typeface="+mn-lt"/>
            </a:endParaRPr>
          </a:p>
        </p:txBody>
      </p:sp>
      <p:sp>
        <p:nvSpPr>
          <p:cNvPr id="22" name="Text Placeholder 9">
            <a:extLst>
              <a:ext uri="{FF2B5EF4-FFF2-40B4-BE49-F238E27FC236}">
                <a16:creationId xmlns:a16="http://schemas.microsoft.com/office/drawing/2014/main" id="{B5DC6E82-1C6B-48EE-8DA8-170A8B24277E}"/>
              </a:ext>
            </a:extLst>
          </p:cNvPr>
          <p:cNvSpPr>
            <a:spLocks noGrp="1"/>
          </p:cNvSpPr>
          <p:nvPr>
            <p:ph type="body" sz="quarter" idx="2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0445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48D85DA-55FA-483F-AB10-C7570C4473F6}"/>
              </a:ext>
            </a:extLst>
          </p:cNvPr>
          <p:cNvSpPr>
            <a:spLocks noGrp="1"/>
          </p:cNvSpPr>
          <p:nvPr>
            <p:ph type="pic" sz="quarter" idx="10" hasCustomPrompt="1"/>
          </p:nvPr>
        </p:nvSpPr>
        <p:spPr>
          <a:xfrm>
            <a:off x="6575840" y="1478364"/>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3" name="Picture Placeholder 4">
            <a:extLst>
              <a:ext uri="{FF2B5EF4-FFF2-40B4-BE49-F238E27FC236}">
                <a16:creationId xmlns:a16="http://schemas.microsoft.com/office/drawing/2014/main" id="{1F59985C-8D83-4C2F-A77E-740987746035}"/>
              </a:ext>
            </a:extLst>
          </p:cNvPr>
          <p:cNvSpPr>
            <a:spLocks noGrp="1"/>
          </p:cNvSpPr>
          <p:nvPr>
            <p:ph type="pic" sz="quarter" idx="11" hasCustomPrompt="1"/>
          </p:nvPr>
        </p:nvSpPr>
        <p:spPr>
          <a:xfrm>
            <a:off x="6575840" y="3120588"/>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4" name="Picture Placeholder 4">
            <a:extLst>
              <a:ext uri="{FF2B5EF4-FFF2-40B4-BE49-F238E27FC236}">
                <a16:creationId xmlns:a16="http://schemas.microsoft.com/office/drawing/2014/main" id="{9FFF4ED5-B4BB-4511-BAAB-643117CC5396}"/>
              </a:ext>
            </a:extLst>
          </p:cNvPr>
          <p:cNvSpPr>
            <a:spLocks noGrp="1"/>
          </p:cNvSpPr>
          <p:nvPr>
            <p:ph type="pic" sz="quarter" idx="12" hasCustomPrompt="1"/>
          </p:nvPr>
        </p:nvSpPr>
        <p:spPr>
          <a:xfrm>
            <a:off x="6575840" y="4762777"/>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5" name="Picture Placeholder 4">
            <a:extLst>
              <a:ext uri="{FF2B5EF4-FFF2-40B4-BE49-F238E27FC236}">
                <a16:creationId xmlns:a16="http://schemas.microsoft.com/office/drawing/2014/main" id="{91EFECA9-E86B-4786-893E-598AACF581C1}"/>
              </a:ext>
            </a:extLst>
          </p:cNvPr>
          <p:cNvSpPr>
            <a:spLocks noGrp="1"/>
          </p:cNvSpPr>
          <p:nvPr>
            <p:ph type="pic" sz="quarter" idx="13" hasCustomPrompt="1"/>
          </p:nvPr>
        </p:nvSpPr>
        <p:spPr>
          <a:xfrm>
            <a:off x="8716377"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6" name="Picture Placeholder 4">
            <a:extLst>
              <a:ext uri="{FF2B5EF4-FFF2-40B4-BE49-F238E27FC236}">
                <a16:creationId xmlns:a16="http://schemas.microsoft.com/office/drawing/2014/main" id="{34EDB837-B580-4594-B731-E5003B304188}"/>
              </a:ext>
            </a:extLst>
          </p:cNvPr>
          <p:cNvSpPr>
            <a:spLocks noGrp="1"/>
          </p:cNvSpPr>
          <p:nvPr>
            <p:ph type="pic" sz="quarter" idx="14" hasCustomPrompt="1"/>
          </p:nvPr>
        </p:nvSpPr>
        <p:spPr>
          <a:xfrm>
            <a:off x="10500000"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7" name="Picture Placeholder 4">
            <a:extLst>
              <a:ext uri="{FF2B5EF4-FFF2-40B4-BE49-F238E27FC236}">
                <a16:creationId xmlns:a16="http://schemas.microsoft.com/office/drawing/2014/main" id="{7357A188-0C12-42C9-978C-C9C96AE2112E}"/>
              </a:ext>
            </a:extLst>
          </p:cNvPr>
          <p:cNvSpPr>
            <a:spLocks noGrp="1"/>
          </p:cNvSpPr>
          <p:nvPr>
            <p:ph type="pic" sz="quarter" idx="15" hasCustomPrompt="1"/>
          </p:nvPr>
        </p:nvSpPr>
        <p:spPr>
          <a:xfrm>
            <a:off x="4429129" y="1766364"/>
            <a:ext cx="2052000" cy="1152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a:t>
            </a:r>
            <a:endParaRPr lang="ko-KR" altLang="en-US" dirty="0"/>
          </a:p>
          <a:p>
            <a:endParaRPr lang="ko-KR" altLang="en-US" dirty="0"/>
          </a:p>
        </p:txBody>
      </p:sp>
      <p:sp>
        <p:nvSpPr>
          <p:cNvPr id="8" name="Rectangle 7">
            <a:extLst>
              <a:ext uri="{FF2B5EF4-FFF2-40B4-BE49-F238E27FC236}">
                <a16:creationId xmlns:a16="http://schemas.microsoft.com/office/drawing/2014/main" id="{91CDAEB8-C380-4585-AF5E-9239B85467FF}"/>
              </a:ext>
            </a:extLst>
          </p:cNvPr>
          <p:cNvSpPr/>
          <p:nvPr userDrawn="1"/>
        </p:nvSpPr>
        <p:spPr>
          <a:xfrm>
            <a:off x="0" y="3120588"/>
            <a:ext cx="6481129" cy="1550690"/>
          </a:xfrm>
          <a:prstGeom prst="rect">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9" name="Rectangle 8">
            <a:extLst>
              <a:ext uri="{FF2B5EF4-FFF2-40B4-BE49-F238E27FC236}">
                <a16:creationId xmlns:a16="http://schemas.microsoft.com/office/drawing/2014/main" id="{E3F0EDCD-8042-4D71-BF31-EA988202BFCC}"/>
              </a:ext>
            </a:extLst>
          </p:cNvPr>
          <p:cNvSpPr/>
          <p:nvPr userDrawn="1"/>
        </p:nvSpPr>
        <p:spPr>
          <a:xfrm>
            <a:off x="4429129" y="2912764"/>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0" name="Rectangle 9">
            <a:extLst>
              <a:ext uri="{FF2B5EF4-FFF2-40B4-BE49-F238E27FC236}">
                <a16:creationId xmlns:a16="http://schemas.microsoft.com/office/drawing/2014/main" id="{A4F4A05E-6641-4664-BFC0-C9825CBA2DD2}"/>
              </a:ext>
            </a:extLst>
          </p:cNvPr>
          <p:cNvSpPr/>
          <p:nvPr userDrawn="1"/>
        </p:nvSpPr>
        <p:spPr>
          <a:xfrm>
            <a:off x="6575840" y="2912764"/>
            <a:ext cx="205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1" name="Rectangle 10">
            <a:extLst>
              <a:ext uri="{FF2B5EF4-FFF2-40B4-BE49-F238E27FC236}">
                <a16:creationId xmlns:a16="http://schemas.microsoft.com/office/drawing/2014/main" id="{54DE6A5E-4942-4403-9E96-15A90E9769CC}"/>
              </a:ext>
            </a:extLst>
          </p:cNvPr>
          <p:cNvSpPr/>
          <p:nvPr userDrawn="1"/>
        </p:nvSpPr>
        <p:spPr>
          <a:xfrm>
            <a:off x="6575840" y="4563278"/>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2" name="Rectangle 11">
            <a:extLst>
              <a:ext uri="{FF2B5EF4-FFF2-40B4-BE49-F238E27FC236}">
                <a16:creationId xmlns:a16="http://schemas.microsoft.com/office/drawing/2014/main" id="{781AA1FC-A026-419C-BCC1-A178BDFD1AED}"/>
              </a:ext>
            </a:extLst>
          </p:cNvPr>
          <p:cNvSpPr/>
          <p:nvPr userDrawn="1"/>
        </p:nvSpPr>
        <p:spPr>
          <a:xfrm>
            <a:off x="6575840" y="6202777"/>
            <a:ext cx="205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3" name="Rectangle 12">
            <a:extLst>
              <a:ext uri="{FF2B5EF4-FFF2-40B4-BE49-F238E27FC236}">
                <a16:creationId xmlns:a16="http://schemas.microsoft.com/office/drawing/2014/main" id="{0EA4A0FF-3048-41CF-8C3B-89DDC877F673}"/>
              </a:ext>
            </a:extLst>
          </p:cNvPr>
          <p:cNvSpPr/>
          <p:nvPr userDrawn="1"/>
        </p:nvSpPr>
        <p:spPr>
          <a:xfrm>
            <a:off x="8717920" y="4563278"/>
            <a:ext cx="169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4" name="Rectangle 13">
            <a:extLst>
              <a:ext uri="{FF2B5EF4-FFF2-40B4-BE49-F238E27FC236}">
                <a16:creationId xmlns:a16="http://schemas.microsoft.com/office/drawing/2014/main" id="{9AA162D9-B8DB-43D5-9501-BB93810F4E35}"/>
              </a:ext>
            </a:extLst>
          </p:cNvPr>
          <p:cNvSpPr/>
          <p:nvPr userDrawn="1"/>
        </p:nvSpPr>
        <p:spPr>
          <a:xfrm>
            <a:off x="10500000" y="4563278"/>
            <a:ext cx="169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latin typeface="+mn-lt"/>
            </a:endParaRPr>
          </a:p>
        </p:txBody>
      </p:sp>
      <p:sp>
        <p:nvSpPr>
          <p:cNvPr id="15" name="Text Placeholder 9">
            <a:extLst>
              <a:ext uri="{FF2B5EF4-FFF2-40B4-BE49-F238E27FC236}">
                <a16:creationId xmlns:a16="http://schemas.microsoft.com/office/drawing/2014/main" id="{9EB979E4-AE0D-438C-A9FB-60544B69CD28}"/>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499048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E069D14A-5371-4906-93E3-B1811A107B41}"/>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 And Send To Back</a:t>
            </a:r>
            <a:endParaRPr lang="ko-KR" altLang="en-US" dirty="0"/>
          </a:p>
          <a:p>
            <a:endParaRPr lang="ko-KR" altLang="en-US" dirty="0"/>
          </a:p>
        </p:txBody>
      </p:sp>
    </p:spTree>
    <p:extLst>
      <p:ext uri="{BB962C8B-B14F-4D97-AF65-F5344CB8AC3E}">
        <p14:creationId xmlns:p14="http://schemas.microsoft.com/office/powerpoint/2010/main" val="189116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1B174B9-DDA6-43AC-94FF-E49E8A4C9EE5}"/>
              </a:ext>
            </a:extLst>
          </p:cNvPr>
          <p:cNvSpPr/>
          <p:nvPr userDrawn="1"/>
        </p:nvSpPr>
        <p:spPr>
          <a:xfrm>
            <a:off x="2" y="1"/>
            <a:ext cx="8641787" cy="6858000"/>
          </a:xfrm>
          <a:custGeom>
            <a:avLst/>
            <a:gdLst>
              <a:gd name="connsiteX0" fmla="*/ 0 w 8641787"/>
              <a:gd name="connsiteY0" fmla="*/ 0 h 6858000"/>
              <a:gd name="connsiteX1" fmla="*/ 6012887 w 8641787"/>
              <a:gd name="connsiteY1" fmla="*/ 0 h 6858000"/>
              <a:gd name="connsiteX2" fmla="*/ 8641787 w 8641787"/>
              <a:gd name="connsiteY2" fmla="*/ 6858000 h 6858000"/>
              <a:gd name="connsiteX3" fmla="*/ 0 w 86417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41787" h="6858000">
                <a:moveTo>
                  <a:pt x="0" y="0"/>
                </a:moveTo>
                <a:lnTo>
                  <a:pt x="6012887" y="0"/>
                </a:lnTo>
                <a:lnTo>
                  <a:pt x="8641787" y="6858000"/>
                </a:lnTo>
                <a:lnTo>
                  <a:pt x="0" y="6858000"/>
                </a:lnTo>
                <a:close/>
              </a:path>
            </a:pathLst>
          </a:cu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Shape 9">
            <a:extLst>
              <a:ext uri="{FF2B5EF4-FFF2-40B4-BE49-F238E27FC236}">
                <a16:creationId xmlns:a16="http://schemas.microsoft.com/office/drawing/2014/main" id="{6AFFB5B8-275F-4541-94CB-C7A723310F6D}"/>
              </a:ext>
            </a:extLst>
          </p:cNvPr>
          <p:cNvSpPr/>
          <p:nvPr userDrawn="1"/>
        </p:nvSpPr>
        <p:spPr>
          <a:xfrm rot="20330711">
            <a:off x="7416424" y="-293215"/>
            <a:ext cx="234813" cy="7444430"/>
          </a:xfrm>
          <a:custGeom>
            <a:avLst/>
            <a:gdLst>
              <a:gd name="connsiteX0" fmla="*/ 0 w 234813"/>
              <a:gd name="connsiteY0" fmla="*/ 0 h 7444430"/>
              <a:gd name="connsiteX1" fmla="*/ 234813 w 234813"/>
              <a:gd name="connsiteY1" fmla="*/ 90866 h 7444430"/>
              <a:gd name="connsiteX2" fmla="*/ 234813 w 234813"/>
              <a:gd name="connsiteY2" fmla="*/ 7444430 h 7444430"/>
              <a:gd name="connsiteX3" fmla="*/ 0 w 234813"/>
              <a:gd name="connsiteY3" fmla="*/ 7353565 h 7444430"/>
            </a:gdLst>
            <a:ahLst/>
            <a:cxnLst>
              <a:cxn ang="0">
                <a:pos x="connsiteX0" y="connsiteY0"/>
              </a:cxn>
              <a:cxn ang="0">
                <a:pos x="connsiteX1" y="connsiteY1"/>
              </a:cxn>
              <a:cxn ang="0">
                <a:pos x="connsiteX2" y="connsiteY2"/>
              </a:cxn>
              <a:cxn ang="0">
                <a:pos x="connsiteX3" y="connsiteY3"/>
              </a:cxn>
            </a:cxnLst>
            <a:rect l="l" t="t" r="r" b="b"/>
            <a:pathLst>
              <a:path w="234813" h="7444430">
                <a:moveTo>
                  <a:pt x="0" y="0"/>
                </a:moveTo>
                <a:lnTo>
                  <a:pt x="234813" y="90866"/>
                </a:lnTo>
                <a:lnTo>
                  <a:pt x="234813" y="7444430"/>
                </a:lnTo>
                <a:lnTo>
                  <a:pt x="0" y="7353565"/>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Freeform: Shape 12">
            <a:extLst>
              <a:ext uri="{FF2B5EF4-FFF2-40B4-BE49-F238E27FC236}">
                <a16:creationId xmlns:a16="http://schemas.microsoft.com/office/drawing/2014/main" id="{2A91EB93-1A80-4108-9845-8CEBD98D597C}"/>
              </a:ext>
            </a:extLst>
          </p:cNvPr>
          <p:cNvSpPr/>
          <p:nvPr userDrawn="1"/>
        </p:nvSpPr>
        <p:spPr>
          <a:xfrm rot="20330711">
            <a:off x="8020265" y="-134683"/>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Freeform: Shape 13">
            <a:extLst>
              <a:ext uri="{FF2B5EF4-FFF2-40B4-BE49-F238E27FC236}">
                <a16:creationId xmlns:a16="http://schemas.microsoft.com/office/drawing/2014/main" id="{F3E07247-868E-438C-BD34-0D0EC28772B4}"/>
              </a:ext>
            </a:extLst>
          </p:cNvPr>
          <p:cNvSpPr/>
          <p:nvPr userDrawn="1"/>
        </p:nvSpPr>
        <p:spPr>
          <a:xfrm rot="20330711" flipH="1" flipV="1">
            <a:off x="10369955" y="4253071"/>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26015566"/>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37" r:id="rId1"/>
    <p:sldLayoutId id="2147483736" r:id="rId2"/>
    <p:sldLayoutId id="2147483739" r:id="rId3"/>
    <p:sldLayoutId id="2147483740" r:id="rId4"/>
    <p:sldLayoutId id="2147483751" r:id="rId5"/>
    <p:sldLayoutId id="2147483738" r:id="rId6"/>
    <p:sldLayoutId id="2147483741" r:id="rId7"/>
    <p:sldLayoutId id="2147483742" r:id="rId8"/>
    <p:sldLayoutId id="2147483743" r:id="rId9"/>
    <p:sldLayoutId id="2147483754" r:id="rId10"/>
    <p:sldLayoutId id="2147483744" r:id="rId11"/>
    <p:sldLayoutId id="2147483745" r:id="rId12"/>
    <p:sldLayoutId id="2147483746" r:id="rId13"/>
    <p:sldLayoutId id="2147483747" r:id="rId14"/>
    <p:sldLayoutId id="2147483750" r:id="rId15"/>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221F751-3C5B-4561-AD14-8637C5B66736}"/>
              </a:ext>
            </a:extLst>
          </p:cNvPr>
          <p:cNvSpPr txBox="1"/>
          <p:nvPr/>
        </p:nvSpPr>
        <p:spPr>
          <a:xfrm>
            <a:off x="7037674" y="3004208"/>
            <a:ext cx="4800224" cy="2585323"/>
          </a:xfrm>
          <a:prstGeom prst="rect">
            <a:avLst/>
          </a:prstGeom>
          <a:noFill/>
        </p:spPr>
        <p:txBody>
          <a:bodyPr wrap="square" rtlCol="0" anchor="ctr">
            <a:spAutoFit/>
          </a:bodyPr>
          <a:lstStyle/>
          <a:p>
            <a:pPr algn="r"/>
            <a:endParaRPr lang="en-US" altLang="ko-KR" sz="5400" dirty="0">
              <a:solidFill>
                <a:schemeClr val="bg1"/>
              </a:solidFill>
              <a:cs typeface="Arial" pitchFamily="34" charset="0"/>
            </a:endParaRPr>
          </a:p>
          <a:p>
            <a:pPr algn="r"/>
            <a:r>
              <a:rPr lang="en-US" altLang="ko-KR" sz="5400" b="1" dirty="0">
                <a:solidFill>
                  <a:schemeClr val="bg1"/>
                </a:solidFill>
                <a:latin typeface="Times New Roman" panose="02020603050405020304" pitchFamily="18" charset="0"/>
                <a:cs typeface="Times New Roman" panose="02020603050405020304" pitchFamily="18" charset="0"/>
              </a:rPr>
              <a:t>Social Media</a:t>
            </a:r>
          </a:p>
          <a:p>
            <a:pPr algn="r"/>
            <a:r>
              <a:rPr lang="en-US" altLang="ko-KR" sz="5400" b="1" dirty="0">
                <a:solidFill>
                  <a:schemeClr val="bg1"/>
                </a:solidFill>
                <a:latin typeface="Times New Roman" panose="02020603050405020304" pitchFamily="18" charset="0"/>
                <a:cs typeface="Times New Roman" panose="02020603050405020304" pitchFamily="18" charset="0"/>
              </a:rPr>
              <a:t>Presentation</a:t>
            </a:r>
            <a:endParaRPr lang="ko-KR" altLang="en-US" sz="5400" b="1" dirty="0">
              <a:solidFill>
                <a:schemeClr val="bg1"/>
              </a:solidFill>
              <a:latin typeface="Times New Roman" panose="02020603050405020304" pitchFamily="18" charset="0"/>
              <a:cs typeface="Times New Roman" panose="02020603050405020304" pitchFamily="18" charset="0"/>
            </a:endParaRPr>
          </a:p>
        </p:txBody>
      </p:sp>
      <p:sp>
        <p:nvSpPr>
          <p:cNvPr id="32" name="Isosceles Triangle 51">
            <a:extLst>
              <a:ext uri="{FF2B5EF4-FFF2-40B4-BE49-F238E27FC236}">
                <a16:creationId xmlns:a16="http://schemas.microsoft.com/office/drawing/2014/main" id="{C7F4914A-EC4B-4F9A-BEB7-0A38D775830D}"/>
              </a:ext>
            </a:extLst>
          </p:cNvPr>
          <p:cNvSpPr/>
          <p:nvPr/>
        </p:nvSpPr>
        <p:spPr>
          <a:xfrm>
            <a:off x="5458499" y="3355305"/>
            <a:ext cx="226184" cy="165862"/>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3" name="Parallelogram 15">
            <a:extLst>
              <a:ext uri="{FF2B5EF4-FFF2-40B4-BE49-F238E27FC236}">
                <a16:creationId xmlns:a16="http://schemas.microsoft.com/office/drawing/2014/main" id="{24C7C768-EB95-4E47-966B-307DC6C5CE5F}"/>
              </a:ext>
            </a:extLst>
          </p:cNvPr>
          <p:cNvSpPr/>
          <p:nvPr/>
        </p:nvSpPr>
        <p:spPr>
          <a:xfrm rot="16200000">
            <a:off x="4978482" y="610336"/>
            <a:ext cx="334943" cy="362564"/>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Oval 66">
            <a:extLst>
              <a:ext uri="{FF2B5EF4-FFF2-40B4-BE49-F238E27FC236}">
                <a16:creationId xmlns:a16="http://schemas.microsoft.com/office/drawing/2014/main" id="{5E1A3659-43CE-4610-A2AD-E309F70E9E0E}"/>
              </a:ext>
            </a:extLst>
          </p:cNvPr>
          <p:cNvSpPr/>
          <p:nvPr/>
        </p:nvSpPr>
        <p:spPr>
          <a:xfrm rot="20700000">
            <a:off x="5750683" y="4256921"/>
            <a:ext cx="306925" cy="262906"/>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Rectangle 130">
            <a:extLst>
              <a:ext uri="{FF2B5EF4-FFF2-40B4-BE49-F238E27FC236}">
                <a16:creationId xmlns:a16="http://schemas.microsoft.com/office/drawing/2014/main" id="{C38AB0EB-3E4B-4EB3-8986-8912DDE2B3BD}"/>
              </a:ext>
            </a:extLst>
          </p:cNvPr>
          <p:cNvSpPr/>
          <p:nvPr/>
        </p:nvSpPr>
        <p:spPr>
          <a:xfrm>
            <a:off x="6543350" y="925548"/>
            <a:ext cx="393301" cy="39508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6" name="Oval 25">
            <a:extLst>
              <a:ext uri="{FF2B5EF4-FFF2-40B4-BE49-F238E27FC236}">
                <a16:creationId xmlns:a16="http://schemas.microsoft.com/office/drawing/2014/main" id="{7EC3674A-B92E-4495-AB74-A7153464DC61}"/>
              </a:ext>
            </a:extLst>
          </p:cNvPr>
          <p:cNvSpPr>
            <a:spLocks noChangeAspect="1"/>
          </p:cNvSpPr>
          <p:nvPr/>
        </p:nvSpPr>
        <p:spPr>
          <a:xfrm>
            <a:off x="4353699" y="1754911"/>
            <a:ext cx="193723" cy="193988"/>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7" name="Round Same Side Corner Rectangle 8">
            <a:extLst>
              <a:ext uri="{FF2B5EF4-FFF2-40B4-BE49-F238E27FC236}">
                <a16:creationId xmlns:a16="http://schemas.microsoft.com/office/drawing/2014/main" id="{1C893DA3-52C7-4BA5-8365-136F4E11773F}"/>
              </a:ext>
            </a:extLst>
          </p:cNvPr>
          <p:cNvSpPr/>
          <p:nvPr/>
        </p:nvSpPr>
        <p:spPr>
          <a:xfrm>
            <a:off x="4964671" y="2640492"/>
            <a:ext cx="158632" cy="158875"/>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Rounded Rectangle 51">
            <a:extLst>
              <a:ext uri="{FF2B5EF4-FFF2-40B4-BE49-F238E27FC236}">
                <a16:creationId xmlns:a16="http://schemas.microsoft.com/office/drawing/2014/main" id="{69A29945-1B5C-480A-AD72-3775F4CC415D}"/>
              </a:ext>
            </a:extLst>
          </p:cNvPr>
          <p:cNvSpPr/>
          <p:nvPr/>
        </p:nvSpPr>
        <p:spPr>
          <a:xfrm rot="16200000" flipH="1">
            <a:off x="5219065" y="1825556"/>
            <a:ext cx="237102" cy="223294"/>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39" name="Rounded Rectangle 2">
            <a:extLst>
              <a:ext uri="{FF2B5EF4-FFF2-40B4-BE49-F238E27FC236}">
                <a16:creationId xmlns:a16="http://schemas.microsoft.com/office/drawing/2014/main" id="{2027F04B-4AD3-4E0F-9BAB-5353137B1708}"/>
              </a:ext>
            </a:extLst>
          </p:cNvPr>
          <p:cNvSpPr/>
          <p:nvPr/>
        </p:nvSpPr>
        <p:spPr>
          <a:xfrm>
            <a:off x="360293" y="3850243"/>
            <a:ext cx="362565" cy="3625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0" name="Rounded Rectangle 8">
            <a:extLst>
              <a:ext uri="{FF2B5EF4-FFF2-40B4-BE49-F238E27FC236}">
                <a16:creationId xmlns:a16="http://schemas.microsoft.com/office/drawing/2014/main" id="{97542CC7-8662-43EF-AC65-2E16AB462F1F}"/>
              </a:ext>
            </a:extLst>
          </p:cNvPr>
          <p:cNvSpPr/>
          <p:nvPr/>
        </p:nvSpPr>
        <p:spPr>
          <a:xfrm>
            <a:off x="4653360" y="3758170"/>
            <a:ext cx="144473" cy="144457"/>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1" name="Rounded Rectangle 2">
            <a:extLst>
              <a:ext uri="{FF2B5EF4-FFF2-40B4-BE49-F238E27FC236}">
                <a16:creationId xmlns:a16="http://schemas.microsoft.com/office/drawing/2014/main" id="{DD85458F-48EB-44AD-A28A-C6D6613255DB}"/>
              </a:ext>
            </a:extLst>
          </p:cNvPr>
          <p:cNvSpPr/>
          <p:nvPr/>
        </p:nvSpPr>
        <p:spPr>
          <a:xfrm>
            <a:off x="6178829" y="2444357"/>
            <a:ext cx="290471" cy="290471"/>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2" name="Rounded Rectangle 3">
            <a:extLst>
              <a:ext uri="{FF2B5EF4-FFF2-40B4-BE49-F238E27FC236}">
                <a16:creationId xmlns:a16="http://schemas.microsoft.com/office/drawing/2014/main" id="{87020242-DD7D-482B-A998-6D0326737345}"/>
              </a:ext>
            </a:extLst>
          </p:cNvPr>
          <p:cNvSpPr>
            <a:spLocks noChangeAspect="1"/>
          </p:cNvSpPr>
          <p:nvPr/>
        </p:nvSpPr>
        <p:spPr>
          <a:xfrm>
            <a:off x="2449886" y="604588"/>
            <a:ext cx="290471" cy="290471"/>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3" name="Rounded Rectangle 10">
            <a:extLst>
              <a:ext uri="{FF2B5EF4-FFF2-40B4-BE49-F238E27FC236}">
                <a16:creationId xmlns:a16="http://schemas.microsoft.com/office/drawing/2014/main" id="{32DF34AC-FCFA-46EB-8466-5702232D85A3}"/>
              </a:ext>
            </a:extLst>
          </p:cNvPr>
          <p:cNvSpPr>
            <a:spLocks noChangeAspect="1"/>
          </p:cNvSpPr>
          <p:nvPr/>
        </p:nvSpPr>
        <p:spPr>
          <a:xfrm>
            <a:off x="6917601" y="3702294"/>
            <a:ext cx="356613" cy="362565"/>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4" name="Block Arc 6">
            <a:extLst>
              <a:ext uri="{FF2B5EF4-FFF2-40B4-BE49-F238E27FC236}">
                <a16:creationId xmlns:a16="http://schemas.microsoft.com/office/drawing/2014/main" id="{42EEF007-9371-40E9-BCA4-255A1DB8A5C9}"/>
              </a:ext>
            </a:extLst>
          </p:cNvPr>
          <p:cNvSpPr/>
          <p:nvPr/>
        </p:nvSpPr>
        <p:spPr>
          <a:xfrm>
            <a:off x="5469195" y="5635320"/>
            <a:ext cx="444475" cy="448847"/>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5" name="Rounded Rectangle 27">
            <a:extLst>
              <a:ext uri="{FF2B5EF4-FFF2-40B4-BE49-F238E27FC236}">
                <a16:creationId xmlns:a16="http://schemas.microsoft.com/office/drawing/2014/main" id="{7DF97242-39E8-4F84-926D-72677E1CFF32}"/>
              </a:ext>
            </a:extLst>
          </p:cNvPr>
          <p:cNvSpPr/>
          <p:nvPr/>
        </p:nvSpPr>
        <p:spPr>
          <a:xfrm>
            <a:off x="1147873" y="2450021"/>
            <a:ext cx="338606" cy="260095"/>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6" name="Chord 15">
            <a:extLst>
              <a:ext uri="{FF2B5EF4-FFF2-40B4-BE49-F238E27FC236}">
                <a16:creationId xmlns:a16="http://schemas.microsoft.com/office/drawing/2014/main" id="{453A3A15-16E1-47FB-B192-E33AA9F62F08}"/>
              </a:ext>
            </a:extLst>
          </p:cNvPr>
          <p:cNvSpPr/>
          <p:nvPr/>
        </p:nvSpPr>
        <p:spPr>
          <a:xfrm>
            <a:off x="3260877" y="1718238"/>
            <a:ext cx="80681" cy="175906"/>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7" name="Round Same Side Corner Rectangle 8">
            <a:extLst>
              <a:ext uri="{FF2B5EF4-FFF2-40B4-BE49-F238E27FC236}">
                <a16:creationId xmlns:a16="http://schemas.microsoft.com/office/drawing/2014/main" id="{F572FCCE-C64C-4E2F-ADAB-869065E0B707}"/>
              </a:ext>
            </a:extLst>
          </p:cNvPr>
          <p:cNvSpPr/>
          <p:nvPr/>
        </p:nvSpPr>
        <p:spPr>
          <a:xfrm>
            <a:off x="953425" y="880843"/>
            <a:ext cx="143979" cy="379205"/>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8" name="Round Same Side Corner Rectangle 20">
            <a:extLst>
              <a:ext uri="{FF2B5EF4-FFF2-40B4-BE49-F238E27FC236}">
                <a16:creationId xmlns:a16="http://schemas.microsoft.com/office/drawing/2014/main" id="{3EBC4D93-B7CB-4D9A-9EA4-6520EF743FFA}"/>
              </a:ext>
            </a:extLst>
          </p:cNvPr>
          <p:cNvSpPr/>
          <p:nvPr/>
        </p:nvSpPr>
        <p:spPr>
          <a:xfrm rot="10800000">
            <a:off x="742533" y="873267"/>
            <a:ext cx="175165" cy="373662"/>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9" name="Freeform 53">
            <a:extLst>
              <a:ext uri="{FF2B5EF4-FFF2-40B4-BE49-F238E27FC236}">
                <a16:creationId xmlns:a16="http://schemas.microsoft.com/office/drawing/2014/main" id="{A96D85E9-ABBD-4BCD-82CA-6C7AF4B75FC3}"/>
              </a:ext>
            </a:extLst>
          </p:cNvPr>
          <p:cNvSpPr/>
          <p:nvPr/>
        </p:nvSpPr>
        <p:spPr>
          <a:xfrm>
            <a:off x="2261271" y="1760622"/>
            <a:ext cx="223294" cy="228945"/>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Donut 39">
            <a:extLst>
              <a:ext uri="{FF2B5EF4-FFF2-40B4-BE49-F238E27FC236}">
                <a16:creationId xmlns:a16="http://schemas.microsoft.com/office/drawing/2014/main" id="{AFC96FA5-353B-483A-9458-49287253EDB3}"/>
              </a:ext>
            </a:extLst>
          </p:cNvPr>
          <p:cNvSpPr/>
          <p:nvPr/>
        </p:nvSpPr>
        <p:spPr>
          <a:xfrm>
            <a:off x="3766911" y="996465"/>
            <a:ext cx="223885" cy="223885"/>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Tree>
    <p:extLst>
      <p:ext uri="{BB962C8B-B14F-4D97-AF65-F5344CB8AC3E}">
        <p14:creationId xmlns:p14="http://schemas.microsoft.com/office/powerpoint/2010/main" val="40324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a:latin typeface="Times New Roman" panose="02020603050405020304" pitchFamily="18" charset="0"/>
                <a:cs typeface="Times New Roman" panose="02020603050405020304" pitchFamily="18" charset="0"/>
              </a:rPr>
              <a:t>I</a:t>
            </a:r>
            <a:r>
              <a:rPr lang="en-US" b="1" dirty="0" smtClean="0">
                <a:latin typeface="Times New Roman" panose="02020603050405020304" pitchFamily="18" charset="0"/>
                <a:cs typeface="Times New Roman" panose="02020603050405020304" pitchFamily="18" charset="0"/>
              </a:rPr>
              <a:t>ntroduction</a:t>
            </a:r>
            <a:endParaRPr lang="en-US"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863768" y="1063756"/>
            <a:ext cx="11032958" cy="6740307"/>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company that can benefit from better use of social media is Uber</a:t>
            </a:r>
          </a:p>
          <a:p>
            <a:pPr marL="285750" indent="-28575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Trump's immigration ban was in the limelight in </a:t>
            </a:r>
            <a:r>
              <a:rPr lang="en-US" sz="2400" dirty="0" smtClean="0">
                <a:latin typeface="Times New Roman" panose="02020603050405020304" pitchFamily="18" charset="0"/>
                <a:cs typeface="Times New Roman" panose="02020603050405020304" pitchFamily="18" charset="0"/>
              </a:rPr>
              <a:t>January 2017</a:t>
            </a:r>
          </a:p>
          <a:p>
            <a:pPr marL="285750" indent="-28575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To protest the law, cab drivers in New York went on </a:t>
            </a:r>
            <a:r>
              <a:rPr lang="en-US" sz="2400" dirty="0" smtClean="0">
                <a:latin typeface="Times New Roman" panose="02020603050405020304" pitchFamily="18" charset="0"/>
                <a:cs typeface="Times New Roman" panose="02020603050405020304" pitchFamily="18" charset="0"/>
              </a:rPr>
              <a:t>strike inviting both Lyft and Uber to join the protest</a:t>
            </a:r>
          </a:p>
          <a:p>
            <a:pPr marL="285750" indent="-28575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Uber, attempting to capitalize on the situation, stopped "surge" billing and posted a tweet marketing its </a:t>
            </a:r>
            <a:r>
              <a:rPr lang="en-US" sz="2400" dirty="0" smtClean="0">
                <a:latin typeface="Times New Roman" panose="02020603050405020304" pitchFamily="18" charset="0"/>
                <a:cs typeface="Times New Roman" panose="02020603050405020304" pitchFamily="18" charset="0"/>
              </a:rPr>
              <a:t>service </a:t>
            </a:r>
            <a:r>
              <a:rPr lang="en-US"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Chen &amp; Tao, 2020</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Many saw that conduct as an effort to destabilize the </a:t>
            </a:r>
            <a:r>
              <a:rPr lang="en-US" sz="2400" dirty="0" smtClean="0">
                <a:latin typeface="Times New Roman" panose="02020603050405020304" pitchFamily="18" charset="0"/>
                <a:cs typeface="Times New Roman" panose="02020603050405020304" pitchFamily="18" charset="0"/>
              </a:rPr>
              <a:t>strike</a:t>
            </a:r>
            <a:endParaRPr lang="en-US" sz="2400" dirty="0">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US" sz="2400" dirty="0" smtClean="0">
              <a:latin typeface="Times New Roman" panose="02020603050405020304" pitchFamily="18" charset="0"/>
              <a:cs typeface="Times New Roman" panose="02020603050405020304" pitchFamily="18" charset="0"/>
            </a:endParaRPr>
          </a:p>
          <a:p>
            <a:pPr>
              <a:lnSpc>
                <a:spcPct val="20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099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42CD5-E887-4BC0-A447-2C9BD87CCF6D}"/>
              </a:ext>
            </a:extLst>
          </p:cNvPr>
          <p:cNvSpPr txBox="1"/>
          <p:nvPr/>
        </p:nvSpPr>
        <p:spPr>
          <a:xfrm>
            <a:off x="552745" y="0"/>
            <a:ext cx="11625770" cy="830997"/>
          </a:xfrm>
          <a:prstGeom prst="rect">
            <a:avLst/>
          </a:prstGeom>
          <a:noFill/>
        </p:spPr>
        <p:txBody>
          <a:bodyPr wrap="square" rtlCol="0" anchor="ctr">
            <a:spAutoFit/>
          </a:bodyPr>
          <a:lstStyle/>
          <a:p>
            <a:pPr algn="ctr"/>
            <a:r>
              <a:rPr lang="en-US" altLang="ko-KR" sz="4800" b="1" dirty="0" smtClean="0">
                <a:solidFill>
                  <a:srgbClr val="FFFF00"/>
                </a:solidFill>
                <a:latin typeface="Times New Roman" panose="02020603050405020304" pitchFamily="18" charset="0"/>
                <a:cs typeface="Times New Roman" panose="02020603050405020304" pitchFamily="18" charset="0"/>
              </a:rPr>
              <a:t>Social Media Channels Analysis</a:t>
            </a:r>
            <a:endParaRPr lang="ko-KR" altLang="en-US" sz="4800" b="1" dirty="0">
              <a:solidFill>
                <a:srgbClr val="FFFF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095799" y="730288"/>
            <a:ext cx="10539663" cy="6986528"/>
          </a:xfrm>
          <a:prstGeom prst="rect">
            <a:avLst/>
          </a:prstGeom>
          <a:noFill/>
        </p:spPr>
        <p:txBody>
          <a:bodyPr wrap="square" rtlCol="0">
            <a:spAutoFit/>
          </a:bodyPr>
          <a:lstStyle/>
          <a:p>
            <a:r>
              <a:rPr lang="en-US" sz="2800" b="1" dirty="0" smtClean="0">
                <a:solidFill>
                  <a:schemeClr val="bg1"/>
                </a:solidFill>
                <a:latin typeface="Times New Roman" panose="02020603050405020304" pitchFamily="18" charset="0"/>
                <a:cs typeface="Times New Roman" panose="02020603050405020304" pitchFamily="18" charset="0"/>
              </a:rPr>
              <a:t>Facebook</a:t>
            </a:r>
          </a:p>
          <a:p>
            <a:pPr marL="800044" lvl="1" indent="-342900">
              <a:buFont typeface="Arial" panose="020B0604020202020204" pitchFamily="34" charset="0"/>
              <a:buChar char="•"/>
            </a:pPr>
            <a:r>
              <a:rPr lang="en-US" sz="2800" dirty="0">
                <a:solidFill>
                  <a:schemeClr val="bg1"/>
                </a:solidFill>
                <a:latin typeface="Times New Roman" panose="02020603050405020304" pitchFamily="18" charset="0"/>
                <a:cs typeface="Times New Roman" panose="02020603050405020304" pitchFamily="18" charset="0"/>
              </a:rPr>
              <a:t>With over 2.7 billion members globally, Facebook is virtually unavoidable when it comes to digital marketing </a:t>
            </a:r>
            <a:r>
              <a:rPr lang="en-US" sz="2800" dirty="0" smtClean="0">
                <a:solidFill>
                  <a:schemeClr val="bg1"/>
                </a:solidFill>
                <a:latin typeface="Times New Roman" panose="02020603050405020304" pitchFamily="18" charset="0"/>
                <a:cs typeface="Times New Roman" panose="02020603050405020304" pitchFamily="18" charset="0"/>
              </a:rPr>
              <a:t>outlets (</a:t>
            </a:r>
            <a:r>
              <a:rPr lang="en-US" sz="2800" dirty="0" err="1" smtClean="0">
                <a:solidFill>
                  <a:schemeClr val="bg1"/>
                </a:solidFill>
                <a:latin typeface="Times New Roman" panose="02020603050405020304" pitchFamily="18" charset="0"/>
                <a:cs typeface="Times New Roman" panose="02020603050405020304" pitchFamily="18" charset="0"/>
              </a:rPr>
              <a:t>Iankova</a:t>
            </a:r>
            <a:r>
              <a:rPr lang="en-US" sz="2800" dirty="0" smtClean="0">
                <a:solidFill>
                  <a:schemeClr val="bg1"/>
                </a:solidFill>
                <a:latin typeface="Times New Roman" panose="02020603050405020304" pitchFamily="18" charset="0"/>
                <a:cs typeface="Times New Roman" panose="02020603050405020304" pitchFamily="18" charset="0"/>
              </a:rPr>
              <a:t> et al., 2019)</a:t>
            </a:r>
          </a:p>
          <a:p>
            <a:pPr marL="800044" lvl="1"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Strengths</a:t>
            </a:r>
          </a:p>
          <a:p>
            <a:pPr marL="1714329" lvl="3" indent="-342900">
              <a:buFont typeface="Arial" panose="020B0604020202020204" pitchFamily="34" charset="0"/>
              <a:buChar char="•"/>
            </a:pPr>
            <a:r>
              <a:rPr lang="en-US" sz="2800" dirty="0">
                <a:solidFill>
                  <a:schemeClr val="bg1"/>
                </a:solidFill>
                <a:latin typeface="Times New Roman" panose="02020603050405020304" pitchFamily="18" charset="0"/>
                <a:cs typeface="Times New Roman" panose="02020603050405020304" pitchFamily="18" charset="0"/>
              </a:rPr>
              <a:t>Increase website </a:t>
            </a:r>
            <a:r>
              <a:rPr lang="en-US" sz="2800" dirty="0" smtClean="0">
                <a:solidFill>
                  <a:schemeClr val="bg1"/>
                </a:solidFill>
                <a:latin typeface="Times New Roman" panose="02020603050405020304" pitchFamily="18" charset="0"/>
                <a:cs typeface="Times New Roman" panose="02020603050405020304" pitchFamily="18" charset="0"/>
              </a:rPr>
              <a:t>traffic</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Obtaining </a:t>
            </a:r>
            <a:r>
              <a:rPr lang="en-US" sz="2800" dirty="0">
                <a:solidFill>
                  <a:schemeClr val="bg1"/>
                </a:solidFill>
                <a:latin typeface="Times New Roman" panose="02020603050405020304" pitchFamily="18" charset="0"/>
                <a:cs typeface="Times New Roman" panose="02020603050405020304" pitchFamily="18" charset="0"/>
              </a:rPr>
              <a:t>business </a:t>
            </a:r>
            <a:r>
              <a:rPr lang="en-US" sz="2800" dirty="0" smtClean="0">
                <a:solidFill>
                  <a:schemeClr val="bg1"/>
                </a:solidFill>
                <a:latin typeface="Times New Roman" panose="02020603050405020304" pitchFamily="18" charset="0"/>
                <a:cs typeface="Times New Roman" panose="02020603050405020304" pitchFamily="18" charset="0"/>
              </a:rPr>
              <a:t>leads</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Targeted ads</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Feedback </a:t>
            </a:r>
            <a:r>
              <a:rPr lang="en-US" sz="2800" dirty="0">
                <a:solidFill>
                  <a:schemeClr val="bg1"/>
                </a:solidFill>
                <a:latin typeface="Times New Roman" panose="02020603050405020304" pitchFamily="18" charset="0"/>
                <a:cs typeface="Times New Roman" panose="02020603050405020304" pitchFamily="18" charset="0"/>
              </a:rPr>
              <a:t>and customer </a:t>
            </a:r>
            <a:r>
              <a:rPr lang="en-US" sz="2800" dirty="0" smtClean="0">
                <a:solidFill>
                  <a:schemeClr val="bg1"/>
                </a:solidFill>
                <a:latin typeface="Times New Roman" panose="02020603050405020304" pitchFamily="18" charset="0"/>
                <a:cs typeface="Times New Roman" panose="02020603050405020304" pitchFamily="18" charset="0"/>
              </a:rPr>
              <a:t>support for Uber in this case</a:t>
            </a:r>
            <a:endParaRPr lang="en-US" sz="2800" dirty="0" smtClean="0">
              <a:solidFill>
                <a:schemeClr val="bg1"/>
              </a:solidFill>
              <a:latin typeface="Times New Roman" panose="02020603050405020304" pitchFamily="18" charset="0"/>
              <a:cs typeface="Times New Roman" panose="02020603050405020304" pitchFamily="18" charset="0"/>
            </a:endParaRPr>
          </a:p>
          <a:p>
            <a:pPr marL="800044" lvl="1"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Weaknesses</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Resources and time</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Skills</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Budget</a:t>
            </a:r>
          </a:p>
          <a:p>
            <a:pPr marL="1714329" lvl="3" indent="-342900">
              <a:buFont typeface="Arial" panose="020B0604020202020204" pitchFamily="34" charset="0"/>
              <a:buChar char="•"/>
            </a:pPr>
            <a:r>
              <a:rPr lang="en-US" sz="2800" dirty="0" smtClean="0">
                <a:solidFill>
                  <a:schemeClr val="bg1"/>
                </a:solidFill>
                <a:latin typeface="Times New Roman" panose="02020603050405020304" pitchFamily="18" charset="0"/>
                <a:cs typeface="Times New Roman" panose="02020603050405020304" pitchFamily="18" charset="0"/>
              </a:rPr>
              <a:t>Negative feedback</a:t>
            </a:r>
          </a:p>
          <a:p>
            <a:pPr marL="342900" indent="-342900">
              <a:buFont typeface="Arial" panose="020B0604020202020204" pitchFamily="34" charset="0"/>
              <a:buChar char="•"/>
            </a:pPr>
            <a:endParaRPr lang="en-US" sz="2800" dirty="0" smtClean="0">
              <a:solidFill>
                <a:schemeClr val="bg1"/>
              </a:solidFill>
              <a:latin typeface="Times New Roman" panose="02020603050405020304" pitchFamily="18" charset="0"/>
              <a:cs typeface="Times New Roman" panose="02020603050405020304" pitchFamily="18" charset="0"/>
            </a:endParaRPr>
          </a:p>
          <a:p>
            <a:pPr marL="800044" lvl="1" indent="-342900">
              <a:buFont typeface="Arial" panose="020B0604020202020204" pitchFamily="34" charset="0"/>
              <a:buChar char="•"/>
            </a:pPr>
            <a:endParaRPr lang="en-US"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265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latin typeface="Times New Roman" panose="02020603050405020304" pitchFamily="18" charset="0"/>
                <a:cs typeface="Times New Roman" panose="02020603050405020304" pitchFamily="18" charset="0"/>
              </a:rPr>
              <a:t>Cont..</a:t>
            </a:r>
            <a:endParaRPr lang="en-US"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830179" y="1063756"/>
            <a:ext cx="11066547" cy="6555641"/>
          </a:xfrm>
          <a:prstGeom prst="rect">
            <a:avLst/>
          </a:prstGeom>
          <a:noFill/>
        </p:spPr>
        <p:txBody>
          <a:bodyPr wrap="square" rtlCol="0">
            <a:spAutoFit/>
          </a:bodyPr>
          <a:lstStyle/>
          <a:p>
            <a:pPr>
              <a:lnSpc>
                <a:spcPct val="150000"/>
              </a:lnSpc>
            </a:pPr>
            <a:r>
              <a:rPr lang="en-US" sz="2000" b="1" dirty="0" smtClean="0">
                <a:latin typeface="Times New Roman" panose="02020603050405020304" pitchFamily="18" charset="0"/>
                <a:cs typeface="Times New Roman" panose="02020603050405020304" pitchFamily="18" charset="0"/>
              </a:rPr>
              <a:t>Instagram</a:t>
            </a:r>
          </a:p>
          <a:p>
            <a:pPr marL="800044" lvl="1"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Instagram, a visually-oriented social networking site, is mostly utilized as a smartphone </a:t>
            </a:r>
            <a:r>
              <a:rPr lang="en-US" sz="2000" dirty="0" smtClean="0">
                <a:latin typeface="Times New Roman" panose="02020603050405020304" pitchFamily="18" charset="0"/>
                <a:cs typeface="Times New Roman" panose="02020603050405020304" pitchFamily="18" charset="0"/>
              </a:rPr>
              <a:t>app (</a:t>
            </a:r>
            <a:r>
              <a:rPr lang="en-US" sz="2000" dirty="0" err="1" smtClean="0">
                <a:latin typeface="Times New Roman" panose="02020603050405020304" pitchFamily="18" charset="0"/>
                <a:cs typeface="Times New Roman" panose="02020603050405020304" pitchFamily="18" charset="0"/>
              </a:rPr>
              <a:t>Jitngernmadan</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&amp; </a:t>
            </a:r>
            <a:r>
              <a:rPr lang="en-US" sz="2000" dirty="0" err="1" smtClean="0">
                <a:latin typeface="Times New Roman" panose="02020603050405020304" pitchFamily="18" charset="0"/>
                <a:cs typeface="Times New Roman" panose="02020603050405020304" pitchFamily="18" charset="0"/>
              </a:rPr>
              <a:t>Boonmee</a:t>
            </a:r>
            <a:r>
              <a:rPr lang="en-US" sz="2000" dirty="0" smtClean="0">
                <a:latin typeface="Times New Roman" panose="02020603050405020304" pitchFamily="18" charset="0"/>
                <a:cs typeface="Times New Roman" panose="02020603050405020304" pitchFamily="18" charset="0"/>
              </a:rPr>
              <a:t>, 2018)</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Strengths</a:t>
            </a:r>
          </a:p>
          <a:p>
            <a:pPr marL="1257186" lvl="2"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provides clients with a visual representation of what you have to </a:t>
            </a:r>
            <a:r>
              <a:rPr lang="en-US" sz="2000" dirty="0" smtClean="0">
                <a:latin typeface="Times New Roman" panose="02020603050405020304" pitchFamily="18" charset="0"/>
                <a:cs typeface="Times New Roman" panose="02020603050405020304" pitchFamily="18" charset="0"/>
              </a:rPr>
              <a:t>offer</a:t>
            </a:r>
          </a:p>
          <a:p>
            <a:pPr marL="1257186" lvl="2"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a:t>
            </a:r>
            <a:r>
              <a:rPr lang="en-US" sz="2000" dirty="0" smtClean="0">
                <a:latin typeface="Times New Roman" panose="02020603050405020304" pitchFamily="18" charset="0"/>
                <a:cs typeface="Times New Roman" panose="02020603050405020304" pitchFamily="18" charset="0"/>
              </a:rPr>
              <a:t>will facilitate </a:t>
            </a:r>
            <a:r>
              <a:rPr lang="en-US" sz="2000" dirty="0">
                <a:latin typeface="Times New Roman" panose="02020603050405020304" pitchFamily="18" charset="0"/>
                <a:cs typeface="Times New Roman" panose="02020603050405020304" pitchFamily="18" charset="0"/>
              </a:rPr>
              <a:t>the dissemination </a:t>
            </a:r>
            <a:r>
              <a:rPr lang="en-US" sz="2000" dirty="0" smtClean="0">
                <a:latin typeface="Times New Roman" panose="02020603050405020304" pitchFamily="18" charset="0"/>
                <a:cs typeface="Times New Roman" panose="02020603050405020304" pitchFamily="18" charset="0"/>
              </a:rPr>
              <a:t>of Uber </a:t>
            </a:r>
            <a:r>
              <a:rPr lang="en-US" sz="2000" dirty="0">
                <a:latin typeface="Times New Roman" panose="02020603050405020304" pitchFamily="18" charset="0"/>
                <a:cs typeface="Times New Roman" panose="02020603050405020304" pitchFamily="18" charset="0"/>
              </a:rPr>
              <a:t>brand's </a:t>
            </a:r>
            <a:r>
              <a:rPr lang="en-US" sz="2000" dirty="0" smtClean="0">
                <a:latin typeface="Times New Roman" panose="02020603050405020304" pitchFamily="18" charset="0"/>
                <a:cs typeface="Times New Roman" panose="02020603050405020304" pitchFamily="18" charset="0"/>
              </a:rPr>
              <a:t>message</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Weaknesses</a:t>
            </a:r>
          </a:p>
          <a:p>
            <a:pPr marL="1257186" lvl="2"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Expensive Ads</a:t>
            </a:r>
          </a:p>
          <a:p>
            <a:pPr marL="1257186" lvl="2"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Less visibility</a:t>
            </a:r>
          </a:p>
          <a:p>
            <a:pPr>
              <a:lnSpc>
                <a:spcPct val="150000"/>
              </a:lnSpc>
            </a:pPr>
            <a:r>
              <a:rPr lang="en-US" sz="2000" b="1" dirty="0" smtClean="0">
                <a:latin typeface="Times New Roman" panose="02020603050405020304" pitchFamily="18" charset="0"/>
                <a:cs typeface="Times New Roman" panose="02020603050405020304" pitchFamily="18" charset="0"/>
              </a:rPr>
              <a:t>YouTube</a:t>
            </a:r>
          </a:p>
          <a:p>
            <a:pPr marL="800044" lvl="1"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Uber may </a:t>
            </a:r>
            <a:r>
              <a:rPr lang="en-US" sz="2000" dirty="0" smtClean="0">
                <a:latin typeface="Times New Roman" panose="02020603050405020304" pitchFamily="18" charset="0"/>
                <a:cs typeface="Times New Roman" panose="02020603050405020304" pitchFamily="18" charset="0"/>
              </a:rPr>
              <a:t>post their own </a:t>
            </a:r>
            <a:r>
              <a:rPr lang="en-US" sz="2000" dirty="0">
                <a:latin typeface="Times New Roman" panose="02020603050405020304" pitchFamily="18" charset="0"/>
                <a:cs typeface="Times New Roman" panose="02020603050405020304" pitchFamily="18" charset="0"/>
              </a:rPr>
              <a:t>videos, share them on other </a:t>
            </a:r>
            <a:r>
              <a:rPr lang="en-US" sz="2000" dirty="0" err="1" smtClean="0">
                <a:latin typeface="Times New Roman" panose="02020603050405020304" pitchFamily="18" charset="0"/>
                <a:cs typeface="Times New Roman" panose="02020603050405020304" pitchFamily="18" charset="0"/>
              </a:rPr>
              <a:t>wesites</a:t>
            </a:r>
            <a:r>
              <a:rPr lang="en-US" sz="2000" dirty="0" smtClean="0">
                <a:latin typeface="Times New Roman" panose="02020603050405020304" pitchFamily="18" charset="0"/>
                <a:cs typeface="Times New Roman" panose="02020603050405020304" pitchFamily="18" charset="0"/>
              </a:rPr>
              <a:t>, develop </a:t>
            </a:r>
            <a:r>
              <a:rPr lang="en-US" sz="2000" dirty="0">
                <a:latin typeface="Times New Roman" panose="02020603050405020304" pitchFamily="18" charset="0"/>
                <a:cs typeface="Times New Roman" panose="02020603050405020304" pitchFamily="18" charset="0"/>
              </a:rPr>
              <a:t>playlists, and even communicate with </a:t>
            </a:r>
            <a:r>
              <a:rPr lang="en-US" sz="2000" dirty="0" smtClean="0">
                <a:latin typeface="Times New Roman" panose="02020603050405020304" pitchFamily="18" charset="0"/>
                <a:cs typeface="Times New Roman" panose="02020603050405020304" pitchFamily="18" charset="0"/>
              </a:rPr>
              <a:t>other individuals</a:t>
            </a:r>
          </a:p>
          <a:p>
            <a:pPr marL="342900" indent="-34290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551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42CD5-E887-4BC0-A447-2C9BD87CCF6D}"/>
              </a:ext>
            </a:extLst>
          </p:cNvPr>
          <p:cNvSpPr txBox="1"/>
          <p:nvPr/>
        </p:nvSpPr>
        <p:spPr>
          <a:xfrm>
            <a:off x="527128" y="0"/>
            <a:ext cx="5540029" cy="923330"/>
          </a:xfrm>
          <a:prstGeom prst="rect">
            <a:avLst/>
          </a:prstGeom>
          <a:noFill/>
        </p:spPr>
        <p:txBody>
          <a:bodyPr wrap="square" rtlCol="0" anchor="ctr">
            <a:spAutoFit/>
          </a:bodyPr>
          <a:lstStyle/>
          <a:p>
            <a:r>
              <a:rPr lang="en-US" altLang="ko-KR" sz="5400" b="1" dirty="0" smtClean="0">
                <a:solidFill>
                  <a:schemeClr val="bg1"/>
                </a:solidFill>
                <a:latin typeface="Times New Roman" panose="02020603050405020304" pitchFamily="18" charset="0"/>
                <a:cs typeface="Times New Roman" panose="02020603050405020304" pitchFamily="18" charset="0"/>
              </a:rPr>
              <a:t>Cont..</a:t>
            </a:r>
            <a:endParaRPr lang="ko-KR" altLang="en-US" sz="5400"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767759" y="790982"/>
            <a:ext cx="12202281" cy="696197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Strengths</a:t>
            </a:r>
          </a:p>
          <a:p>
            <a:pPr marL="800044" lvl="1" indent="-34290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Creating </a:t>
            </a:r>
            <a:r>
              <a:rPr lang="en-US" sz="2000" dirty="0">
                <a:solidFill>
                  <a:schemeClr val="bg1"/>
                </a:solidFill>
                <a:latin typeface="Times New Roman" panose="02020603050405020304" pitchFamily="18" charset="0"/>
                <a:cs typeface="Times New Roman" panose="02020603050405020304" pitchFamily="18" charset="0"/>
              </a:rPr>
              <a:t>an Email </a:t>
            </a:r>
            <a:r>
              <a:rPr lang="en-US" sz="2000" dirty="0" smtClean="0">
                <a:solidFill>
                  <a:schemeClr val="bg1"/>
                </a:solidFill>
                <a:latin typeface="Times New Roman" panose="02020603050405020304" pitchFamily="18" charset="0"/>
                <a:cs typeface="Times New Roman" panose="02020603050405020304" pitchFamily="18" charset="0"/>
              </a:rPr>
              <a:t>List</a:t>
            </a:r>
          </a:p>
          <a:p>
            <a:pPr marL="800044" lvl="1" indent="-34290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There are no out-of-pocket costs to participate in this </a:t>
            </a:r>
            <a:r>
              <a:rPr lang="en-US" sz="2000" dirty="0" smtClean="0">
                <a:solidFill>
                  <a:schemeClr val="bg1"/>
                </a:solidFill>
                <a:latin typeface="Times New Roman" panose="02020603050405020304" pitchFamily="18" charset="0"/>
                <a:cs typeface="Times New Roman" panose="02020603050405020304" pitchFamily="18" charset="0"/>
              </a:rPr>
              <a:t>program</a:t>
            </a:r>
            <a:endParaRPr lang="en-US" sz="2000" dirty="0">
              <a:solidFill>
                <a:schemeClr val="bg1"/>
              </a:solidFill>
              <a:latin typeface="Times New Roman" panose="02020603050405020304" pitchFamily="18" charset="0"/>
              <a:cs typeface="Times New Roman" panose="02020603050405020304" pitchFamily="18" charset="0"/>
            </a:endParaRPr>
          </a:p>
          <a:p>
            <a:pPr marL="800044" lvl="1" indent="-34290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YouTube is widely acknowledged across the world, with significant levels of brand penetration</a:t>
            </a:r>
            <a:r>
              <a:rPr lang="en-US" sz="2000" dirty="0" smtClean="0">
                <a:solidFill>
                  <a:schemeClr val="bg1"/>
                </a:solidFill>
                <a:latin typeface="Times New Roman" panose="02020603050405020304" pitchFamily="18" charset="0"/>
                <a:cs typeface="Times New Roman" panose="02020603050405020304" pitchFamily="18" charset="0"/>
              </a:rPr>
              <a:t>.</a:t>
            </a:r>
          </a:p>
          <a:p>
            <a:pPr marL="800044" lvl="1" indent="-342900">
              <a:lnSpc>
                <a:spcPct val="150000"/>
              </a:lnSpc>
              <a:buFont typeface="Arial" panose="020B0604020202020204" pitchFamily="34" charset="0"/>
              <a:buChar char="•"/>
            </a:pPr>
            <a:r>
              <a:rPr lang="en-US" sz="2000" dirty="0">
                <a:solidFill>
                  <a:schemeClr val="bg1">
                    <a:lumMod val="95000"/>
                  </a:schemeClr>
                </a:solidFill>
                <a:latin typeface="Times New Roman" panose="02020603050405020304" pitchFamily="18" charset="0"/>
                <a:cs typeface="Times New Roman" panose="02020603050405020304" pitchFamily="18" charset="0"/>
              </a:rPr>
              <a:t>Uber </a:t>
            </a:r>
            <a:r>
              <a:rPr lang="en-US" sz="2000" dirty="0" smtClean="0">
                <a:solidFill>
                  <a:schemeClr val="bg1">
                    <a:lumMod val="95000"/>
                  </a:schemeClr>
                </a:solidFill>
                <a:latin typeface="Times New Roman" panose="02020603050405020304" pitchFamily="18" charset="0"/>
                <a:cs typeface="Times New Roman" panose="02020603050405020304" pitchFamily="18" charset="0"/>
              </a:rPr>
              <a:t>may make their </a:t>
            </a:r>
            <a:r>
              <a:rPr lang="en-US" sz="2000" dirty="0" smtClean="0">
                <a:solidFill>
                  <a:schemeClr val="bg1"/>
                </a:solidFill>
                <a:latin typeface="Times New Roman" panose="02020603050405020304" pitchFamily="18" charset="0"/>
                <a:cs typeface="Times New Roman" panose="02020603050405020304" pitchFamily="18" charset="0"/>
              </a:rPr>
              <a:t>own </a:t>
            </a:r>
            <a:r>
              <a:rPr lang="en-US" sz="2000" dirty="0">
                <a:solidFill>
                  <a:schemeClr val="bg1"/>
                </a:solidFill>
                <a:latin typeface="Times New Roman" panose="02020603050405020304" pitchFamily="18" charset="0"/>
                <a:cs typeface="Times New Roman" panose="02020603050405020304" pitchFamily="18" charset="0"/>
              </a:rPr>
              <a:t>channel to market </a:t>
            </a:r>
            <a:r>
              <a:rPr lang="en-US" sz="2000" dirty="0" smtClean="0">
                <a:solidFill>
                  <a:schemeClr val="bg1"/>
                </a:solidFill>
                <a:latin typeface="Times New Roman" panose="02020603050405020304" pitchFamily="18" charset="0"/>
                <a:cs typeface="Times New Roman" panose="02020603050405020304" pitchFamily="18" charset="0"/>
              </a:rPr>
              <a:t>their company</a:t>
            </a:r>
            <a:endParaRPr lang="en-US" sz="2000" dirty="0" smtClean="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Weaknesses</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Uber will </a:t>
            </a:r>
            <a:r>
              <a:rPr lang="en-US" sz="2000" dirty="0" smtClean="0">
                <a:solidFill>
                  <a:schemeClr val="bg1"/>
                </a:solidFill>
                <a:latin typeface="Times New Roman" panose="02020603050405020304" pitchFamily="18" charset="0"/>
                <a:cs typeface="Times New Roman" panose="02020603050405020304" pitchFamily="18" charset="0"/>
              </a:rPr>
              <a:t> have </a:t>
            </a:r>
            <a:r>
              <a:rPr lang="en-US" sz="2000" dirty="0">
                <a:solidFill>
                  <a:schemeClr val="bg1"/>
                </a:solidFill>
                <a:latin typeface="Times New Roman" panose="02020603050405020304" pitchFamily="18" charset="0"/>
                <a:cs typeface="Times New Roman" panose="02020603050405020304" pitchFamily="18" charset="0"/>
              </a:rPr>
              <a:t>virtually little control over how </a:t>
            </a:r>
            <a:r>
              <a:rPr lang="en-US" sz="2000" dirty="0" smtClean="0">
                <a:solidFill>
                  <a:schemeClr val="bg1"/>
                </a:solidFill>
                <a:latin typeface="Times New Roman" panose="02020603050405020304" pitchFamily="18" charset="0"/>
                <a:cs typeface="Times New Roman" panose="02020603050405020304" pitchFamily="18" charset="0"/>
              </a:rPr>
              <a:t>their</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videos are </a:t>
            </a:r>
            <a:r>
              <a:rPr lang="en-US" sz="2000" dirty="0" smtClean="0">
                <a:solidFill>
                  <a:schemeClr val="bg1"/>
                </a:solidFill>
                <a:latin typeface="Times New Roman" panose="02020603050405020304" pitchFamily="18" charset="0"/>
                <a:cs typeface="Times New Roman" panose="02020603050405020304" pitchFamily="18" charset="0"/>
              </a:rPr>
              <a:t>presented</a:t>
            </a:r>
          </a:p>
          <a:p>
            <a:pPr marL="800044" lvl="1" indent="-34290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Prospects </a:t>
            </a:r>
            <a:r>
              <a:rPr lang="en-US" sz="2000" dirty="0" smtClean="0">
                <a:solidFill>
                  <a:schemeClr val="bg1"/>
                </a:solidFill>
                <a:latin typeface="Times New Roman" panose="02020603050405020304" pitchFamily="18" charset="0"/>
                <a:cs typeface="Times New Roman" panose="02020603050405020304" pitchFamily="18" charset="0"/>
              </a:rPr>
              <a:t>may be</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easily lost to </a:t>
            </a:r>
            <a:r>
              <a:rPr lang="en-US" sz="2000" dirty="0" smtClean="0">
                <a:latin typeface="Times New Roman" panose="02020603050405020304" pitchFamily="18" charset="0"/>
                <a:cs typeface="Times New Roman" panose="02020603050405020304" pitchFamily="18" charset="0"/>
              </a:rPr>
              <a:t>Uber’s </a:t>
            </a:r>
            <a:r>
              <a:rPr lang="en-US" sz="2000" dirty="0" smtClean="0">
                <a:solidFill>
                  <a:schemeClr val="bg1"/>
                </a:solidFill>
                <a:latin typeface="Times New Roman" panose="02020603050405020304" pitchFamily="18" charset="0"/>
                <a:cs typeface="Times New Roman" panose="02020603050405020304" pitchFamily="18" charset="0"/>
              </a:rPr>
              <a:t>competitors</a:t>
            </a:r>
            <a:endParaRPr lang="en-US" sz="2000" dirty="0" smtClean="0">
              <a:solidFill>
                <a:schemeClr val="bg1"/>
              </a:solidFill>
              <a:latin typeface="Times New Roman" panose="02020603050405020304" pitchFamily="18" charset="0"/>
              <a:cs typeface="Times New Roman" panose="02020603050405020304" pitchFamily="18" charset="0"/>
            </a:endParaRPr>
          </a:p>
          <a:p>
            <a:pPr marL="800044" lvl="1" indent="-34290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Bad reviews can </a:t>
            </a:r>
            <a:r>
              <a:rPr lang="en-US" sz="2000" dirty="0" smtClean="0">
                <a:solidFill>
                  <a:schemeClr val="bg1"/>
                </a:solidFill>
                <a:latin typeface="Times New Roman" panose="02020603050405020304" pitchFamily="18" charset="0"/>
                <a:cs typeface="Times New Roman" panose="02020603050405020304" pitchFamily="18" charset="0"/>
              </a:rPr>
              <a:t>harm </a:t>
            </a:r>
            <a:r>
              <a:rPr lang="en-US" sz="2000" dirty="0" smtClean="0">
                <a:latin typeface="Times New Roman" panose="02020603050405020304" pitchFamily="18" charset="0"/>
                <a:cs typeface="Times New Roman" panose="02020603050405020304" pitchFamily="18" charset="0"/>
              </a:rPr>
              <a:t>Uber</a:t>
            </a:r>
            <a:r>
              <a:rPr lang="en-US" sz="2000" dirty="0" smtClean="0">
                <a:solidFill>
                  <a:schemeClr val="bg1"/>
                </a:solidFill>
                <a:latin typeface="Times New Roman" panose="02020603050405020304" pitchFamily="18" charset="0"/>
                <a:cs typeface="Times New Roman" panose="02020603050405020304" pitchFamily="18" charset="0"/>
              </a:rPr>
              <a:t>'s </a:t>
            </a:r>
            <a:r>
              <a:rPr lang="en-US" sz="2000" dirty="0" smtClean="0">
                <a:solidFill>
                  <a:schemeClr val="bg1"/>
                </a:solidFill>
                <a:latin typeface="Times New Roman" panose="02020603050405020304" pitchFamily="18" charset="0"/>
                <a:cs typeface="Times New Roman" panose="02020603050405020304" pitchFamily="18" charset="0"/>
              </a:rPr>
              <a:t>reputation</a:t>
            </a:r>
          </a:p>
          <a:p>
            <a:pPr>
              <a:lnSpc>
                <a:spcPct val="150000"/>
              </a:lnSpc>
            </a:pPr>
            <a:r>
              <a:rPr lang="en-US" sz="2000" b="1" dirty="0" smtClean="0">
                <a:solidFill>
                  <a:schemeClr val="bg1"/>
                </a:solidFill>
                <a:latin typeface="Times New Roman" panose="02020603050405020304" pitchFamily="18" charset="0"/>
                <a:cs typeface="Times New Roman" panose="02020603050405020304" pitchFamily="18" charset="0"/>
              </a:rPr>
              <a:t>LinkedIn</a:t>
            </a:r>
          </a:p>
          <a:p>
            <a:pPr marL="800044" lvl="1" indent="-34290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Ideal </a:t>
            </a:r>
            <a:r>
              <a:rPr lang="en-US" sz="2000" dirty="0">
                <a:solidFill>
                  <a:schemeClr val="bg1"/>
                </a:solidFill>
                <a:latin typeface="Times New Roman" panose="02020603050405020304" pitchFamily="18" charset="0"/>
                <a:cs typeface="Times New Roman" panose="02020603050405020304" pitchFamily="18" charset="0"/>
              </a:rPr>
              <a:t>for entrepreneurs that want to expand their professional networks or connect with B2B </a:t>
            </a:r>
            <a:r>
              <a:rPr lang="en-US" sz="2000" dirty="0" smtClean="0">
                <a:solidFill>
                  <a:schemeClr val="bg1"/>
                </a:solidFill>
                <a:latin typeface="Times New Roman" panose="02020603050405020304" pitchFamily="18" charset="0"/>
                <a:cs typeface="Times New Roman" panose="02020603050405020304" pitchFamily="18" charset="0"/>
              </a:rPr>
              <a:t>clients</a:t>
            </a:r>
          </a:p>
          <a:p>
            <a:pPr marL="342900" indent="-342900">
              <a:lnSpc>
                <a:spcPct val="150000"/>
              </a:lnSpc>
              <a:buFont typeface="Arial" panose="020B0604020202020204" pitchFamily="34" charset="0"/>
              <a:buChar char="•"/>
            </a:pPr>
            <a:endParaRPr lang="en-US" sz="2000" dirty="0" smtClean="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smtClean="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smtClean="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2401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latin typeface="Times New Roman" panose="02020603050405020304" pitchFamily="18" charset="0"/>
                <a:cs typeface="Times New Roman" panose="02020603050405020304" pitchFamily="18" charset="0"/>
              </a:rPr>
              <a:t>Cont..</a:t>
            </a:r>
            <a:endParaRPr lang="en-US"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779547" y="1063756"/>
            <a:ext cx="11020926" cy="6863417"/>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Strengths</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peek at candidate </a:t>
            </a:r>
            <a:r>
              <a:rPr lang="en-US" sz="2000" dirty="0" smtClean="0">
                <a:latin typeface="Times New Roman" panose="02020603050405020304" pitchFamily="18" charset="0"/>
                <a:cs typeface="Times New Roman" panose="02020603050405020304" pitchFamily="18" charset="0"/>
              </a:rPr>
              <a:t>endorsements</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self-renewal of talent </a:t>
            </a:r>
            <a:r>
              <a:rPr lang="en-US" sz="2000" dirty="0" smtClean="0">
                <a:latin typeface="Times New Roman" panose="02020603050405020304" pitchFamily="18" charset="0"/>
                <a:cs typeface="Times New Roman" panose="02020603050405020304" pitchFamily="18" charset="0"/>
              </a:rPr>
              <a:t>pools</a:t>
            </a: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Weaknesses</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credibility of endorsement</a:t>
            </a:r>
            <a:endParaRPr lang="en-US" sz="2000" dirty="0" smtClean="0">
              <a:latin typeface="Times New Roman" panose="02020603050405020304" pitchFamily="18" charset="0"/>
              <a:cs typeface="Times New Roman" panose="02020603050405020304" pitchFamily="18" charset="0"/>
            </a:endParaRP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Costs of pool </a:t>
            </a:r>
            <a:r>
              <a:rPr lang="en-US" sz="2000" dirty="0" smtClean="0">
                <a:latin typeface="Times New Roman" panose="02020603050405020304" pitchFamily="18" charset="0"/>
                <a:cs typeface="Times New Roman" panose="02020603050405020304" pitchFamily="18" charset="0"/>
              </a:rPr>
              <a:t>building</a:t>
            </a:r>
          </a:p>
          <a:p>
            <a:r>
              <a:rPr lang="en-US" sz="2000" b="1" dirty="0" smtClean="0">
                <a:latin typeface="Times New Roman" panose="02020603050405020304" pitchFamily="18" charset="0"/>
                <a:cs typeface="Times New Roman" panose="02020603050405020304" pitchFamily="18" charset="0"/>
              </a:rPr>
              <a:t>Pinterest</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a:t>
            </a:r>
            <a:r>
              <a:rPr lang="en-US" sz="2000" dirty="0" smtClean="0">
                <a:latin typeface="Times New Roman" panose="02020603050405020304" pitchFamily="18" charset="0"/>
                <a:cs typeface="Times New Roman" panose="02020603050405020304" pitchFamily="18" charset="0"/>
              </a:rPr>
              <a:t>will enable </a:t>
            </a:r>
            <a:r>
              <a:rPr lang="en-US" sz="2000" dirty="0">
                <a:latin typeface="Times New Roman" panose="02020603050405020304" pitchFamily="18" charset="0"/>
                <a:cs typeface="Times New Roman" panose="02020603050405020304" pitchFamily="18" charset="0"/>
              </a:rPr>
              <a:t>Uber </a:t>
            </a:r>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build several boards where they may keep images and material from various </a:t>
            </a:r>
            <a:r>
              <a:rPr lang="en-US" sz="2000" dirty="0" smtClean="0">
                <a:latin typeface="Times New Roman" panose="02020603050405020304" pitchFamily="18" charset="0"/>
                <a:cs typeface="Times New Roman" panose="02020603050405020304" pitchFamily="18" charset="0"/>
              </a:rPr>
              <a:t>sources</a:t>
            </a: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Strength</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fairly simple to direct traffic from Pinterest to other </a:t>
            </a:r>
            <a:r>
              <a:rPr lang="en-US" sz="2000" dirty="0" smtClean="0">
                <a:latin typeface="Times New Roman" panose="02020603050405020304" pitchFamily="18" charset="0"/>
                <a:cs typeface="Times New Roman" panose="02020603050405020304" pitchFamily="18" charset="0"/>
              </a:rPr>
              <a:t>websites</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is quite simple to share data on </a:t>
            </a:r>
            <a:r>
              <a:rPr lang="en-US" sz="2000" dirty="0" smtClean="0">
                <a:latin typeface="Times New Roman" panose="02020603050405020304" pitchFamily="18" charset="0"/>
                <a:cs typeface="Times New Roman" panose="02020603050405020304" pitchFamily="18" charset="0"/>
              </a:rPr>
              <a:t>Pinterest</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Prospects can be engaged in a variety of </a:t>
            </a:r>
            <a:r>
              <a:rPr lang="en-US" sz="2000" dirty="0" smtClean="0">
                <a:latin typeface="Times New Roman" panose="02020603050405020304" pitchFamily="18" charset="0"/>
                <a:cs typeface="Times New Roman" panose="02020603050405020304" pitchFamily="18" charset="0"/>
              </a:rPr>
              <a:t>ways</a:t>
            </a:r>
          </a:p>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Weaknesses</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There are legal implications that must be </a:t>
            </a:r>
            <a:r>
              <a:rPr lang="en-US" sz="2000" dirty="0" smtClean="0">
                <a:latin typeface="Times New Roman" panose="02020603050405020304" pitchFamily="18" charset="0"/>
                <a:cs typeface="Times New Roman" panose="02020603050405020304" pitchFamily="18" charset="0"/>
              </a:rPr>
              <a:t>addressed</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Pinterest is tough to fully </a:t>
            </a:r>
            <a:r>
              <a:rPr lang="en-US" sz="2000" dirty="0" smtClean="0">
                <a:latin typeface="Times New Roman" panose="02020603050405020304" pitchFamily="18" charset="0"/>
                <a:cs typeface="Times New Roman" panose="02020603050405020304" pitchFamily="18" charset="0"/>
              </a:rPr>
              <a:t>automate</a:t>
            </a:r>
          </a:p>
          <a:p>
            <a:pPr marL="800044"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Increased </a:t>
            </a:r>
            <a:r>
              <a:rPr lang="en-US" sz="2000" dirty="0" err="1">
                <a:latin typeface="Times New Roman" panose="02020603050405020304" pitchFamily="18" charset="0"/>
                <a:cs typeface="Times New Roman" panose="02020603050405020304" pitchFamily="18" charset="0"/>
              </a:rPr>
              <a:t>repins</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are not necessarily </a:t>
            </a:r>
            <a:r>
              <a:rPr lang="en-US" sz="2000" dirty="0">
                <a:latin typeface="Times New Roman" panose="02020603050405020304" pitchFamily="18" charset="0"/>
                <a:cs typeface="Times New Roman" panose="02020603050405020304" pitchFamily="18" charset="0"/>
              </a:rPr>
              <a:t>a good </a:t>
            </a:r>
            <a:r>
              <a:rPr lang="en-US" sz="2000" dirty="0" smtClean="0">
                <a:latin typeface="Times New Roman" panose="02020603050405020304" pitchFamily="18" charset="0"/>
                <a:cs typeface="Times New Roman" panose="02020603050405020304" pitchFamily="18" charset="0"/>
              </a:rPr>
              <a:t>thing</a:t>
            </a: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138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42CD5-E887-4BC0-A447-2C9BD87CCF6D}"/>
              </a:ext>
            </a:extLst>
          </p:cNvPr>
          <p:cNvSpPr txBox="1"/>
          <p:nvPr/>
        </p:nvSpPr>
        <p:spPr>
          <a:xfrm>
            <a:off x="3513221" y="-168442"/>
            <a:ext cx="6191673" cy="923330"/>
          </a:xfrm>
          <a:prstGeom prst="rect">
            <a:avLst/>
          </a:prstGeom>
          <a:noFill/>
        </p:spPr>
        <p:txBody>
          <a:bodyPr wrap="square" rtlCol="0" anchor="ctr">
            <a:spAutoFit/>
          </a:bodyPr>
          <a:lstStyle/>
          <a:p>
            <a:r>
              <a:rPr lang="en-US" altLang="ko-KR" sz="5400" b="1" dirty="0" smtClean="0">
                <a:solidFill>
                  <a:schemeClr val="bg1"/>
                </a:solidFill>
                <a:latin typeface="Times New Roman" panose="02020603050405020304" pitchFamily="18" charset="0"/>
                <a:cs typeface="Times New Roman" panose="02020603050405020304" pitchFamily="18" charset="0"/>
              </a:rPr>
              <a:t>Cont..</a:t>
            </a:r>
            <a:endParaRPr lang="ko-KR" altLang="en-US" sz="5400"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513221" y="917912"/>
            <a:ext cx="8917070" cy="5940088"/>
          </a:xfrm>
          <a:prstGeom prst="rect">
            <a:avLst/>
          </a:prstGeom>
          <a:noFill/>
        </p:spPr>
        <p:txBody>
          <a:bodyPr wrap="square" rtlCol="0">
            <a:spAutoFit/>
          </a:bodyPr>
          <a:lstStyle/>
          <a:p>
            <a:r>
              <a:rPr lang="en-US" sz="2000" b="1" dirty="0" smtClean="0">
                <a:solidFill>
                  <a:schemeClr val="bg1"/>
                </a:solidFill>
                <a:latin typeface="Times New Roman" panose="02020603050405020304" pitchFamily="18" charset="0"/>
                <a:cs typeface="Times New Roman" panose="02020603050405020304" pitchFamily="18" charset="0"/>
              </a:rPr>
              <a:t>Twitter</a:t>
            </a:r>
          </a:p>
          <a:p>
            <a:pPr marL="800044" lvl="1"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Best for sharing information</a:t>
            </a:r>
          </a:p>
          <a:p>
            <a:pPr marL="342900"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Strengths </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Massive Prospective </a:t>
            </a:r>
            <a:r>
              <a:rPr lang="en-US" sz="2000" dirty="0" smtClean="0">
                <a:solidFill>
                  <a:schemeClr val="bg1"/>
                </a:solidFill>
                <a:latin typeface="Times New Roman" panose="02020603050405020304" pitchFamily="18" charset="0"/>
                <a:cs typeface="Times New Roman" panose="02020603050405020304" pitchFamily="18" charset="0"/>
              </a:rPr>
              <a:t>Audience</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Easily </a:t>
            </a:r>
            <a:r>
              <a:rPr lang="en-US" sz="2000" dirty="0" smtClean="0">
                <a:solidFill>
                  <a:schemeClr val="bg1"/>
                </a:solidFill>
                <a:latin typeface="Times New Roman" panose="02020603050405020304" pitchFamily="18" charset="0"/>
                <a:cs typeface="Times New Roman" panose="02020603050405020304" pitchFamily="18" charset="0"/>
              </a:rPr>
              <a:t>accessible</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Advertisements and Customer Service</a:t>
            </a:r>
            <a:endParaRPr lang="en-US" sz="2000" dirty="0" smtClean="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Weaknesses</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Post Frequency </a:t>
            </a:r>
            <a:r>
              <a:rPr lang="en-US" sz="2000" dirty="0" smtClean="0">
                <a:solidFill>
                  <a:schemeClr val="bg1"/>
                </a:solidFill>
                <a:latin typeface="Times New Roman" panose="02020603050405020304" pitchFamily="18" charset="0"/>
                <a:cs typeface="Times New Roman" panose="02020603050405020304" pitchFamily="18" charset="0"/>
              </a:rPr>
              <a:t>Balancing</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Message Size Restrictions</a:t>
            </a:r>
          </a:p>
          <a:p>
            <a:r>
              <a:rPr lang="en-US" sz="2000" b="1" dirty="0" smtClean="0">
                <a:solidFill>
                  <a:schemeClr val="bg1"/>
                </a:solidFill>
                <a:latin typeface="Times New Roman" panose="02020603050405020304" pitchFamily="18" charset="0"/>
                <a:cs typeface="Times New Roman" panose="02020603050405020304" pitchFamily="18" charset="0"/>
              </a:rPr>
              <a:t>Yelp</a:t>
            </a:r>
          </a:p>
          <a:p>
            <a:pPr marL="800044" lvl="1"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It will allow </a:t>
            </a:r>
            <a:r>
              <a:rPr lang="en-US" sz="2000" dirty="0" smtClean="0">
                <a:solidFill>
                  <a:schemeClr val="bg1"/>
                </a:solidFill>
                <a:latin typeface="Times New Roman" panose="02020603050405020304" pitchFamily="18" charset="0"/>
                <a:cs typeface="Times New Roman" panose="02020603050405020304" pitchFamily="18" charset="0"/>
              </a:rPr>
              <a:t>for establishment </a:t>
            </a:r>
            <a:r>
              <a:rPr lang="en-US" sz="2000" dirty="0" smtClean="0">
                <a:solidFill>
                  <a:schemeClr val="bg1"/>
                </a:solidFill>
                <a:latin typeface="Times New Roman" panose="02020603050405020304" pitchFamily="18" charset="0"/>
                <a:cs typeface="Times New Roman" panose="02020603050405020304" pitchFamily="18" charset="0"/>
              </a:rPr>
              <a:t>of Ubers </a:t>
            </a:r>
            <a:r>
              <a:rPr lang="en-US" sz="2000" dirty="0">
                <a:solidFill>
                  <a:schemeClr val="bg1"/>
                </a:solidFill>
                <a:latin typeface="Times New Roman" panose="02020603050405020304" pitchFamily="18" charset="0"/>
                <a:cs typeface="Times New Roman" panose="02020603050405020304" pitchFamily="18" charset="0"/>
              </a:rPr>
              <a:t>profile and engage with other users using reviews and other </a:t>
            </a:r>
            <a:r>
              <a:rPr lang="en-US" sz="2000" dirty="0" smtClean="0">
                <a:solidFill>
                  <a:schemeClr val="bg1"/>
                </a:solidFill>
                <a:latin typeface="Times New Roman" panose="02020603050405020304" pitchFamily="18" charset="0"/>
                <a:cs typeface="Times New Roman" panose="02020603050405020304" pitchFamily="18" charset="0"/>
              </a:rPr>
              <a:t>means</a:t>
            </a:r>
          </a:p>
          <a:p>
            <a:pPr marL="342900"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Strengths </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C</a:t>
            </a:r>
            <a:r>
              <a:rPr lang="en-US" sz="2000" dirty="0" smtClean="0">
                <a:solidFill>
                  <a:schemeClr val="bg1"/>
                </a:solidFill>
                <a:latin typeface="Times New Roman" panose="02020603050405020304" pitchFamily="18" charset="0"/>
                <a:cs typeface="Times New Roman" panose="02020603050405020304" pitchFamily="18" charset="0"/>
              </a:rPr>
              <a:t>ontacting </a:t>
            </a:r>
            <a:r>
              <a:rPr lang="en-US" sz="2000" dirty="0">
                <a:solidFill>
                  <a:schemeClr val="bg1"/>
                </a:solidFill>
                <a:latin typeface="Times New Roman" panose="02020603050405020304" pitchFamily="18" charset="0"/>
                <a:cs typeface="Times New Roman" panose="02020603050405020304" pitchFamily="18" charset="0"/>
              </a:rPr>
              <a:t>out to individuals who are ready to </a:t>
            </a:r>
            <a:r>
              <a:rPr lang="en-US" sz="2000" dirty="0" smtClean="0">
                <a:solidFill>
                  <a:schemeClr val="bg1"/>
                </a:solidFill>
                <a:latin typeface="Times New Roman" panose="02020603050405020304" pitchFamily="18" charset="0"/>
                <a:cs typeface="Times New Roman" panose="02020603050405020304" pitchFamily="18" charset="0"/>
              </a:rPr>
              <a:t>buy</a:t>
            </a:r>
          </a:p>
          <a:p>
            <a:pPr marL="800044" lvl="1"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Possibility of eliminating competitive profiles</a:t>
            </a:r>
          </a:p>
          <a:p>
            <a:pPr marL="342900"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Weaknesses</a:t>
            </a:r>
          </a:p>
          <a:p>
            <a:pPr marL="800044" lvl="1" indent="-3429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To run advertisements, businesses must pay for an upgraded </a:t>
            </a:r>
            <a:r>
              <a:rPr lang="en-US" sz="2000" dirty="0" smtClean="0">
                <a:solidFill>
                  <a:schemeClr val="bg1"/>
                </a:solidFill>
                <a:latin typeface="Times New Roman" panose="02020603050405020304" pitchFamily="18" charset="0"/>
                <a:cs typeface="Times New Roman" panose="02020603050405020304" pitchFamily="18" charset="0"/>
              </a:rPr>
              <a:t>listing</a:t>
            </a:r>
          </a:p>
          <a:p>
            <a:pPr marL="800044" lvl="1" indent="-342900">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Uber will</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have no </a:t>
            </a:r>
            <a:r>
              <a:rPr lang="en-US" sz="2000" dirty="0">
                <a:solidFill>
                  <a:schemeClr val="bg1"/>
                </a:solidFill>
                <a:latin typeface="Times New Roman" panose="02020603050405020304" pitchFamily="18" charset="0"/>
                <a:cs typeface="Times New Roman" panose="02020603050405020304" pitchFamily="18" charset="0"/>
              </a:rPr>
              <a:t>influence over the reviews that are </a:t>
            </a:r>
            <a:r>
              <a:rPr lang="en-US" sz="2000" dirty="0" smtClean="0">
                <a:solidFill>
                  <a:schemeClr val="bg1"/>
                </a:solidFill>
                <a:latin typeface="Times New Roman" panose="02020603050405020304" pitchFamily="18" charset="0"/>
                <a:cs typeface="Times New Roman" panose="02020603050405020304" pitchFamily="18" charset="0"/>
              </a:rPr>
              <a:t>shown</a:t>
            </a:r>
          </a:p>
          <a:p>
            <a:pPr marL="342900" indent="-342900">
              <a:buFont typeface="Arial" panose="020B0604020202020204" pitchFamily="34" charset="0"/>
              <a:buChar char="•"/>
            </a:pP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668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81581" y="147004"/>
            <a:ext cx="11573197" cy="724247"/>
          </a:xfrm>
        </p:spPr>
        <p:txBody>
          <a:bodyPr/>
          <a:lstStyle/>
          <a:p>
            <a:r>
              <a:rPr lang="en-US" sz="4800" b="1" dirty="0" smtClean="0">
                <a:latin typeface="Times New Roman" panose="02020603050405020304" pitchFamily="18" charset="0"/>
                <a:cs typeface="Times New Roman" panose="02020603050405020304" pitchFamily="18" charset="0"/>
              </a:rPr>
              <a:t>Cont..</a:t>
            </a:r>
            <a:endParaRPr lang="en-US" sz="48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697830" y="690777"/>
            <a:ext cx="11131830" cy="7940635"/>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US" sz="2000" b="1" dirty="0" smtClean="0">
                <a:latin typeface="Times New Roman" panose="02020603050405020304" pitchFamily="18" charset="0"/>
                <a:cs typeface="Times New Roman" panose="02020603050405020304" pitchFamily="18" charset="0"/>
              </a:rPr>
              <a:t>WhatsApp</a:t>
            </a:r>
          </a:p>
          <a:p>
            <a:pPr marL="800044" lvl="1"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If Uber </a:t>
            </a:r>
            <a:r>
              <a:rPr lang="en-US" sz="2000" dirty="0" smtClean="0">
                <a:latin typeface="Times New Roman" panose="02020603050405020304" pitchFamily="18" charset="0"/>
                <a:cs typeface="Times New Roman" panose="02020603050405020304" pitchFamily="18" charset="0"/>
              </a:rPr>
              <a:t>wishes </a:t>
            </a:r>
            <a:r>
              <a:rPr lang="en-US" sz="2000" dirty="0">
                <a:latin typeface="Times New Roman" panose="02020603050405020304" pitchFamily="18" charset="0"/>
                <a:cs typeface="Times New Roman" panose="02020603050405020304" pitchFamily="18" charset="0"/>
              </a:rPr>
              <a:t>to interact directly with </a:t>
            </a:r>
            <a:r>
              <a:rPr lang="en-US" sz="2000" dirty="0" smtClean="0">
                <a:latin typeface="Times New Roman" panose="02020603050405020304" pitchFamily="18" charset="0"/>
                <a:cs typeface="Times New Roman" panose="02020603050405020304" pitchFamily="18" charset="0"/>
              </a:rPr>
              <a:t>millennials may </a:t>
            </a:r>
            <a:r>
              <a:rPr lang="en-US" sz="2000" dirty="0">
                <a:latin typeface="Times New Roman" panose="02020603050405020304" pitchFamily="18" charset="0"/>
                <a:cs typeface="Times New Roman" panose="02020603050405020304" pitchFamily="18" charset="0"/>
              </a:rPr>
              <a:t>benefit from </a:t>
            </a:r>
            <a:r>
              <a:rPr lang="en-US" sz="2000" dirty="0" smtClean="0">
                <a:latin typeface="Times New Roman" panose="02020603050405020304" pitchFamily="18" charset="0"/>
                <a:cs typeface="Times New Roman" panose="02020603050405020304" pitchFamily="18" charset="0"/>
              </a:rPr>
              <a:t>it</a:t>
            </a: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Strengths</a:t>
            </a:r>
          </a:p>
          <a:p>
            <a:pPr marL="800044" lvl="1"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Notification of encryption works extremely </a:t>
            </a:r>
            <a:r>
              <a:rPr lang="en-US" sz="2000" dirty="0" smtClean="0">
                <a:latin typeface="Times New Roman" panose="02020603050405020304" pitchFamily="18" charset="0"/>
                <a:cs typeface="Times New Roman" panose="02020603050405020304" pitchFamily="18" charset="0"/>
              </a:rPr>
              <a:t>nicely</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WhatsApp Business's </a:t>
            </a:r>
            <a:r>
              <a:rPr lang="en-US" sz="2000" dirty="0">
                <a:latin typeface="Times New Roman" panose="02020603050405020304" pitchFamily="18" charset="0"/>
                <a:cs typeface="Times New Roman" panose="02020603050405020304" pitchFamily="18" charset="0"/>
              </a:rPr>
              <a:t>privacy features function </a:t>
            </a:r>
            <a:r>
              <a:rPr lang="en-US" sz="2000" dirty="0" smtClean="0">
                <a:latin typeface="Times New Roman" panose="02020603050405020304" pitchFamily="18" charset="0"/>
                <a:cs typeface="Times New Roman" panose="02020603050405020304" pitchFamily="18" charset="0"/>
              </a:rPr>
              <a:t>well</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Weaknesses</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Information hogging</a:t>
            </a:r>
          </a:p>
          <a:p>
            <a:pPr>
              <a:lnSpc>
                <a:spcPct val="150000"/>
              </a:lnSpc>
            </a:pPr>
            <a:r>
              <a:rPr lang="en-US" sz="2000" b="1" dirty="0" smtClean="0">
                <a:latin typeface="Times New Roman" panose="02020603050405020304" pitchFamily="18" charset="0"/>
                <a:cs typeface="Times New Roman" panose="02020603050405020304" pitchFamily="18" charset="0"/>
              </a:rPr>
              <a:t>Facebook Marketplace</a:t>
            </a:r>
          </a:p>
          <a:p>
            <a:pPr marL="800044" lvl="1"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provides a convenient way for consumers to buy and trade items </a:t>
            </a:r>
            <a:r>
              <a:rPr lang="en-US" sz="2000" dirty="0" smtClean="0">
                <a:latin typeface="Times New Roman" panose="02020603050405020304" pitchFamily="18" charset="0"/>
                <a:cs typeface="Times New Roman" panose="02020603050405020304" pitchFamily="18" charset="0"/>
              </a:rPr>
              <a:t>locally</a:t>
            </a: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Strengths </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Has a good filter system, which enables people to get very specific about what they want</a:t>
            </a: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Weaknesses</a:t>
            </a:r>
          </a:p>
          <a:p>
            <a:pPr marL="800044" lvl="1"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system is currently in the United Kingdom, New Zealand, Australia ruling out potential clients</a:t>
            </a:r>
          </a:p>
          <a:p>
            <a:pPr marL="342900" indent="-34290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3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42CD5-E887-4BC0-A447-2C9BD87CCF6D}"/>
              </a:ext>
            </a:extLst>
          </p:cNvPr>
          <p:cNvSpPr txBox="1"/>
          <p:nvPr/>
        </p:nvSpPr>
        <p:spPr>
          <a:xfrm>
            <a:off x="213318" y="0"/>
            <a:ext cx="5799401" cy="769441"/>
          </a:xfrm>
          <a:prstGeom prst="rect">
            <a:avLst/>
          </a:prstGeom>
          <a:noFill/>
        </p:spPr>
        <p:txBody>
          <a:bodyPr wrap="square" rtlCol="0" anchor="ctr">
            <a:spAutoFit/>
          </a:bodyPr>
          <a:lstStyle/>
          <a:p>
            <a:pPr algn="ctr"/>
            <a:r>
              <a:rPr lang="en-US" altLang="ko-KR" sz="4400" b="1" dirty="0" smtClean="0">
                <a:solidFill>
                  <a:schemeClr val="bg1"/>
                </a:solidFill>
                <a:latin typeface="Times New Roman" panose="02020603050405020304" pitchFamily="18" charset="0"/>
                <a:cs typeface="Times New Roman" panose="02020603050405020304" pitchFamily="18" charset="0"/>
              </a:rPr>
              <a:t>Cont.</a:t>
            </a:r>
            <a:endParaRPr lang="ko-KR" altLang="en-US" sz="4400" b="1" dirty="0">
              <a:solidFill>
                <a:schemeClr val="bg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06793" y="1058199"/>
            <a:ext cx="11093116" cy="5447645"/>
          </a:xfrm>
          <a:prstGeom prst="rect">
            <a:avLst/>
          </a:prstGeom>
          <a:noFill/>
        </p:spPr>
        <p:txBody>
          <a:bodyPr wrap="square" rtlCol="0">
            <a:spAutoFit/>
          </a:bodyPr>
          <a:lstStyle/>
          <a:p>
            <a:pPr>
              <a:lnSpc>
                <a:spcPct val="150000"/>
              </a:lnSpc>
            </a:pPr>
            <a:r>
              <a:rPr lang="en-US" sz="2000" b="1" dirty="0" smtClean="0">
                <a:solidFill>
                  <a:schemeClr val="bg1"/>
                </a:solidFill>
                <a:latin typeface="Times New Roman" panose="02020603050405020304" pitchFamily="18" charset="0"/>
                <a:cs typeface="Times New Roman" panose="02020603050405020304" pitchFamily="18" charset="0"/>
              </a:rPr>
              <a:t>Xing</a:t>
            </a:r>
          </a:p>
          <a:p>
            <a:pPr marL="742894" lvl="1" indent="-28575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S</a:t>
            </a:r>
            <a:r>
              <a:rPr lang="en-US" sz="2000" dirty="0" smtClean="0">
                <a:solidFill>
                  <a:schemeClr val="bg1"/>
                </a:solidFill>
                <a:latin typeface="Times New Roman" panose="02020603050405020304" pitchFamily="18" charset="0"/>
                <a:cs typeface="Times New Roman" panose="02020603050405020304" pitchFamily="18" charset="0"/>
              </a:rPr>
              <a:t>pecially </a:t>
            </a:r>
            <a:r>
              <a:rPr lang="en-US" sz="2000" dirty="0">
                <a:solidFill>
                  <a:schemeClr val="bg1"/>
                </a:solidFill>
                <a:latin typeface="Times New Roman" panose="02020603050405020304" pitchFamily="18" charset="0"/>
                <a:cs typeface="Times New Roman" panose="02020603050405020304" pitchFamily="18" charset="0"/>
              </a:rPr>
              <a:t>designed for business </a:t>
            </a:r>
            <a:r>
              <a:rPr lang="en-US" sz="2000" dirty="0" smtClean="0">
                <a:solidFill>
                  <a:schemeClr val="bg1"/>
                </a:solidFill>
                <a:latin typeface="Times New Roman" panose="02020603050405020304" pitchFamily="18" charset="0"/>
                <a:cs typeface="Times New Roman" panose="02020603050405020304" pitchFamily="18" charset="0"/>
              </a:rPr>
              <a:t>networking which may favor Uber</a:t>
            </a:r>
            <a:endParaRPr lang="en-US" sz="2000" dirty="0" smtClean="0">
              <a:solidFill>
                <a:schemeClr val="bg1"/>
              </a:solidFill>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Strengths</a:t>
            </a:r>
          </a:p>
          <a:p>
            <a:pPr marL="742894" lvl="1" indent="-28575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When Job </a:t>
            </a:r>
            <a:r>
              <a:rPr lang="en-US" sz="2000" dirty="0">
                <a:solidFill>
                  <a:schemeClr val="bg1"/>
                </a:solidFill>
                <a:latin typeface="Times New Roman" panose="02020603050405020304" pitchFamily="18" charset="0"/>
                <a:cs typeface="Times New Roman" panose="02020603050405020304" pitchFamily="18" charset="0"/>
              </a:rPr>
              <a:t>ad is clicked, personal ties to </a:t>
            </a:r>
            <a:r>
              <a:rPr lang="en-US" sz="2000" dirty="0" smtClean="0">
                <a:solidFill>
                  <a:schemeClr val="bg1"/>
                </a:solidFill>
                <a:latin typeface="Times New Roman" panose="02020603050405020304" pitchFamily="18" charset="0"/>
                <a:cs typeface="Times New Roman" panose="02020603050405020304" pitchFamily="18" charset="0"/>
              </a:rPr>
              <a:t>an organization  like Uber will be displayed</a:t>
            </a:r>
            <a:endParaRPr lang="en-US" sz="2000" dirty="0" smtClean="0">
              <a:solidFill>
                <a:schemeClr val="bg1"/>
              </a:solidFill>
              <a:latin typeface="Times New Roman" panose="02020603050405020304" pitchFamily="18" charset="0"/>
              <a:cs typeface="Times New Roman" panose="02020603050405020304" pitchFamily="18" charset="0"/>
            </a:endParaRPr>
          </a:p>
          <a:p>
            <a:pPr marL="742894" lvl="1" indent="-28575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ability to recruit regional and local talent</a:t>
            </a:r>
            <a:endParaRPr lang="en-US" sz="2000" dirty="0" smtClean="0">
              <a:solidFill>
                <a:schemeClr val="bg1"/>
              </a:solidFill>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Weaknesses</a:t>
            </a:r>
          </a:p>
          <a:p>
            <a:pPr marL="742894" lvl="1" indent="-285750">
              <a:lnSpc>
                <a:spcPct val="150000"/>
              </a:lnSpc>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It is more difficult to find English-speaking talent because German is the preferred </a:t>
            </a:r>
            <a:r>
              <a:rPr lang="en-US" sz="2000" dirty="0" smtClean="0">
                <a:solidFill>
                  <a:schemeClr val="bg1"/>
                </a:solidFill>
                <a:latin typeface="Times New Roman" panose="02020603050405020304" pitchFamily="18" charset="0"/>
                <a:cs typeface="Times New Roman" panose="02020603050405020304" pitchFamily="18" charset="0"/>
              </a:rPr>
              <a:t>language</a:t>
            </a:r>
          </a:p>
          <a:p>
            <a:pPr lvl="1" algn="ctr">
              <a:lnSpc>
                <a:spcPct val="150000"/>
              </a:lnSpc>
            </a:pPr>
            <a:r>
              <a:rPr lang="en-US" sz="3200" b="1" dirty="0" smtClean="0">
                <a:solidFill>
                  <a:schemeClr val="bg1"/>
                </a:solidFill>
                <a:latin typeface="Times New Roman" panose="02020603050405020304" pitchFamily="18" charset="0"/>
                <a:cs typeface="Times New Roman" panose="02020603050405020304" pitchFamily="18" charset="0"/>
              </a:rPr>
              <a:t>Online Strategy</a:t>
            </a:r>
          </a:p>
          <a:p>
            <a:pPr marL="742894" lvl="1" indent="-28575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Making </a:t>
            </a:r>
            <a:r>
              <a:rPr lang="en-US" sz="2000" dirty="0">
                <a:solidFill>
                  <a:schemeClr val="bg1"/>
                </a:solidFill>
                <a:latin typeface="Times New Roman" panose="02020603050405020304" pitchFamily="18" charset="0"/>
                <a:cs typeface="Times New Roman" panose="02020603050405020304" pitchFamily="18" charset="0"/>
              </a:rPr>
              <a:t>a strategy and </a:t>
            </a:r>
            <a:r>
              <a:rPr lang="en-US" sz="2000" dirty="0" smtClean="0">
                <a:solidFill>
                  <a:schemeClr val="bg1"/>
                </a:solidFill>
                <a:latin typeface="Times New Roman" panose="02020603050405020304" pitchFamily="18" charset="0"/>
                <a:cs typeface="Times New Roman" panose="02020603050405020304" pitchFamily="18" charset="0"/>
              </a:rPr>
              <a:t>sticking </a:t>
            </a:r>
            <a:r>
              <a:rPr lang="en-US" sz="2000" dirty="0">
                <a:solidFill>
                  <a:schemeClr val="bg1"/>
                </a:solidFill>
                <a:latin typeface="Times New Roman" panose="02020603050405020304" pitchFamily="18" charset="0"/>
                <a:cs typeface="Times New Roman" panose="02020603050405020304" pitchFamily="18" charset="0"/>
              </a:rPr>
              <a:t>to </a:t>
            </a:r>
            <a:r>
              <a:rPr lang="en-US" sz="2000" dirty="0" smtClean="0">
                <a:solidFill>
                  <a:schemeClr val="bg1"/>
                </a:solidFill>
                <a:latin typeface="Times New Roman" panose="02020603050405020304" pitchFamily="18" charset="0"/>
                <a:cs typeface="Times New Roman" panose="02020603050405020304" pitchFamily="18" charset="0"/>
              </a:rPr>
              <a:t>it</a:t>
            </a:r>
          </a:p>
          <a:p>
            <a:pPr marL="742894" lvl="1" indent="-285750">
              <a:lnSpc>
                <a:spcPct val="150000"/>
              </a:lnSpc>
              <a:buFont typeface="Arial" panose="020B0604020202020204" pitchFamily="34" charset="0"/>
              <a:buChar char="•"/>
            </a:pPr>
            <a:r>
              <a:rPr lang="en-US" sz="2000" dirty="0" smtClean="0">
                <a:solidFill>
                  <a:schemeClr val="bg1"/>
                </a:solidFill>
                <a:latin typeface="Times New Roman" panose="02020603050405020304" pitchFamily="18" charset="0"/>
                <a:cs typeface="Times New Roman" panose="02020603050405020304" pitchFamily="18" charset="0"/>
              </a:rPr>
              <a:t>Considering </a:t>
            </a:r>
            <a:r>
              <a:rPr lang="en-US" sz="2000" dirty="0">
                <a:solidFill>
                  <a:schemeClr val="bg1"/>
                </a:solidFill>
                <a:latin typeface="Times New Roman" panose="02020603050405020304" pitchFamily="18" charset="0"/>
                <a:cs typeface="Times New Roman" panose="02020603050405020304" pitchFamily="18" charset="0"/>
              </a:rPr>
              <a:t>each social media platform to be an independent </a:t>
            </a:r>
            <a:r>
              <a:rPr lang="en-US" sz="2000" dirty="0" smtClean="0">
                <a:solidFill>
                  <a:schemeClr val="bg1"/>
                </a:solidFill>
                <a:latin typeface="Times New Roman" panose="02020603050405020304" pitchFamily="18" charset="0"/>
                <a:cs typeface="Times New Roman" panose="02020603050405020304" pitchFamily="18" charset="0"/>
              </a:rPr>
              <a:t>entity</a:t>
            </a:r>
          </a:p>
          <a:p>
            <a:pPr>
              <a:lnSpc>
                <a:spcPct val="150000"/>
              </a:lnSpc>
            </a:pPr>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2104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smtClean="0">
                <a:latin typeface="Times New Roman" panose="02020603050405020304" pitchFamily="18" charset="0"/>
                <a:cs typeface="Times New Roman" panose="02020603050405020304" pitchFamily="18" charset="0"/>
              </a:rPr>
              <a:t>Cont.</a:t>
            </a:r>
            <a:endParaRPr lang="en-US"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017169" y="1351337"/>
            <a:ext cx="11367337" cy="5355312"/>
          </a:xfrm>
          <a:prstGeom prst="rect">
            <a:avLst/>
          </a:prstGeom>
          <a:noFill/>
        </p:spPr>
        <p:txBody>
          <a:bodyPr wrap="square" rtlCol="0">
            <a:spAutoFit/>
          </a:bodyPr>
          <a:lstStyle/>
          <a:p>
            <a:pPr marL="742894" lvl="1"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 social media to provide excellent customer </a:t>
            </a:r>
            <a:r>
              <a:rPr lang="en-US" sz="2400" dirty="0" smtClean="0">
                <a:latin typeface="Times New Roman" panose="02020603050405020304" pitchFamily="18" charset="0"/>
                <a:cs typeface="Times New Roman" panose="02020603050405020304" pitchFamily="18" charset="0"/>
              </a:rPr>
              <a:t>service</a:t>
            </a:r>
            <a:endParaRPr lang="en-US" sz="2400" dirty="0">
              <a:latin typeface="Times New Roman" panose="02020603050405020304" pitchFamily="18" charset="0"/>
              <a:cs typeface="Times New Roman" panose="02020603050405020304" pitchFamily="18" charset="0"/>
            </a:endParaRPr>
          </a:p>
          <a:p>
            <a:pPr marL="742894" lvl="1" indent="-28575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Accept social media </a:t>
            </a:r>
            <a:r>
              <a:rPr lang="en-US" sz="2400" dirty="0" smtClean="0">
                <a:latin typeface="Times New Roman" panose="02020603050405020304" pitchFamily="18" charset="0"/>
                <a:cs typeface="Times New Roman" panose="02020603050405020304" pitchFamily="18" charset="0"/>
              </a:rPr>
              <a:t>errors</a:t>
            </a:r>
            <a:endParaRPr lang="en-US" sz="2400" dirty="0">
              <a:latin typeface="Times New Roman" panose="02020603050405020304" pitchFamily="18" charset="0"/>
              <a:cs typeface="Times New Roman" panose="02020603050405020304" pitchFamily="18" charset="0"/>
            </a:endParaRPr>
          </a:p>
          <a:p>
            <a:pPr marL="742894" lvl="1" indent="-28575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Keeping </a:t>
            </a:r>
            <a:r>
              <a:rPr lang="en-US" sz="2400" dirty="0">
                <a:latin typeface="Times New Roman" panose="02020603050405020304" pitchFamily="18" charset="0"/>
                <a:cs typeface="Times New Roman" panose="02020603050405020304" pitchFamily="18" charset="0"/>
              </a:rPr>
              <a:t>track </a:t>
            </a:r>
            <a:r>
              <a:rPr lang="en-US" sz="2400" dirty="0" smtClean="0">
                <a:latin typeface="Times New Roman" panose="02020603050405020304" pitchFamily="18" charset="0"/>
                <a:cs typeface="Times New Roman" panose="02020603050405020304" pitchFamily="18" charset="0"/>
              </a:rPr>
              <a:t>of the social </a:t>
            </a:r>
            <a:r>
              <a:rPr lang="en-US" sz="2400" dirty="0">
                <a:latin typeface="Times New Roman" panose="02020603050405020304" pitchFamily="18" charset="0"/>
                <a:cs typeface="Times New Roman" panose="02020603050405020304" pitchFamily="18" charset="0"/>
              </a:rPr>
              <a:t>media analytics </a:t>
            </a:r>
            <a:r>
              <a:rPr lang="en-US" sz="2400" dirty="0" smtClean="0">
                <a:latin typeface="Times New Roman" panose="02020603050405020304" pitchFamily="18" charset="0"/>
                <a:cs typeface="Times New Roman" panose="02020603050405020304" pitchFamily="18" charset="0"/>
              </a:rPr>
              <a:t>so that </a:t>
            </a:r>
            <a:r>
              <a:rPr lang="en-US" sz="2400" dirty="0" smtClean="0">
                <a:latin typeface="Times New Roman" panose="02020603050405020304" pitchFamily="18" charset="0"/>
                <a:cs typeface="Times New Roman" panose="02020603050405020304" pitchFamily="18" charset="0"/>
              </a:rPr>
              <a:t>a company like Uber </a:t>
            </a:r>
            <a:r>
              <a:rPr lang="en-US" sz="2400" dirty="0" smtClean="0">
                <a:latin typeface="Times New Roman" panose="02020603050405020304" pitchFamily="18" charset="0"/>
                <a:cs typeface="Times New Roman" panose="02020603050405020304" pitchFamily="18" charset="0"/>
              </a:rPr>
              <a:t>can improve</a:t>
            </a:r>
          </a:p>
          <a:p>
            <a:pPr lvl="1" algn="ctr">
              <a:lnSpc>
                <a:spcPct val="150000"/>
              </a:lnSpc>
            </a:pPr>
            <a:r>
              <a:rPr lang="en-US" sz="3600" b="1" dirty="0" smtClean="0">
                <a:latin typeface="Times New Roman" panose="02020603050405020304" pitchFamily="18" charset="0"/>
                <a:cs typeface="Times New Roman" panose="02020603050405020304" pitchFamily="18" charset="0"/>
              </a:rPr>
              <a:t>Key Performance Indicators</a:t>
            </a:r>
          </a:p>
          <a:p>
            <a:pPr marL="800044" lvl="1"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Traffic to a website (including returning visitors and new visitors</a:t>
            </a:r>
            <a:r>
              <a:rPr lang="en-US" sz="2400" dirty="0" smtClean="0">
                <a:latin typeface="Times New Roman" panose="02020603050405020304" pitchFamily="18" charset="0"/>
                <a:cs typeface="Times New Roman" panose="02020603050405020304" pitchFamily="18" charset="0"/>
              </a:rPr>
              <a:t>)</a:t>
            </a:r>
          </a:p>
          <a:p>
            <a:pPr marL="800044" lvl="1"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Rate </a:t>
            </a:r>
            <a:r>
              <a:rPr lang="en-US" sz="2400" dirty="0">
                <a:latin typeface="Times New Roman" panose="02020603050405020304" pitchFamily="18" charset="0"/>
                <a:cs typeface="Times New Roman" panose="02020603050405020304" pitchFamily="18" charset="0"/>
              </a:rPr>
              <a:t>of </a:t>
            </a:r>
            <a:r>
              <a:rPr lang="en-US" sz="2400" dirty="0" smtClean="0">
                <a:latin typeface="Times New Roman" panose="02020603050405020304" pitchFamily="18" charset="0"/>
                <a:cs typeface="Times New Roman" panose="02020603050405020304" pitchFamily="18" charset="0"/>
              </a:rPr>
              <a:t>conversion</a:t>
            </a:r>
          </a:p>
          <a:p>
            <a:pPr marL="800044" lvl="1"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pace of </a:t>
            </a:r>
            <a:r>
              <a:rPr lang="en-US" sz="2400" dirty="0" smtClean="0">
                <a:latin typeface="Times New Roman" panose="02020603050405020304" pitchFamily="18" charset="0"/>
                <a:cs typeface="Times New Roman" panose="02020603050405020304" pitchFamily="18" charset="0"/>
              </a:rPr>
              <a:t>bouncing (</a:t>
            </a:r>
            <a:r>
              <a:rPr lang="en-US" sz="2400" dirty="0" err="1" smtClean="0">
                <a:latin typeface="Times New Roman" panose="02020603050405020304" pitchFamily="18" charset="0"/>
                <a:cs typeface="Times New Roman" panose="02020603050405020304" pitchFamily="18" charset="0"/>
              </a:rPr>
              <a:t>Hammerl</a:t>
            </a:r>
            <a:r>
              <a:rPr lang="en-US" sz="2400" dirty="0" smtClean="0">
                <a:latin typeface="Times New Roman" panose="02020603050405020304" pitchFamily="18" charset="0"/>
                <a:cs typeface="Times New Roman" panose="02020603050405020304" pitchFamily="18" charset="0"/>
              </a:rPr>
              <a:t> et al., 2019)</a:t>
            </a:r>
          </a:p>
          <a:p>
            <a:pPr marL="800044" lvl="1"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Traffic </a:t>
            </a:r>
            <a:r>
              <a:rPr lang="en-US" sz="2400" dirty="0">
                <a:latin typeface="Times New Roman" panose="02020603050405020304" pitchFamily="18" charset="0"/>
                <a:cs typeface="Times New Roman" panose="02020603050405020304" pitchFamily="18" charset="0"/>
              </a:rPr>
              <a:t>referred by </a:t>
            </a:r>
            <a:r>
              <a:rPr lang="en-US" sz="2400" dirty="0" smtClean="0">
                <a:latin typeface="Times New Roman" panose="02020603050405020304" pitchFamily="18" charset="0"/>
                <a:cs typeface="Times New Roman" panose="02020603050405020304" pitchFamily="18" charset="0"/>
              </a:rPr>
              <a:t>others</a:t>
            </a:r>
          </a:p>
          <a:p>
            <a:pPr>
              <a:lnSpc>
                <a:spcPct val="150000"/>
              </a:lnSpc>
            </a:pPr>
            <a:endParaRPr lang="en-US" sz="2400" dirty="0"/>
          </a:p>
        </p:txBody>
      </p:sp>
    </p:spTree>
    <p:extLst>
      <p:ext uri="{BB962C8B-B14F-4D97-AF65-F5344CB8AC3E}">
        <p14:creationId xmlns:p14="http://schemas.microsoft.com/office/powerpoint/2010/main" val="415203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442CD5-E887-4BC0-A447-2C9BD87CCF6D}"/>
              </a:ext>
            </a:extLst>
          </p:cNvPr>
          <p:cNvSpPr txBox="1"/>
          <p:nvPr/>
        </p:nvSpPr>
        <p:spPr>
          <a:xfrm>
            <a:off x="5300155" y="249459"/>
            <a:ext cx="6191673" cy="923330"/>
          </a:xfrm>
          <a:prstGeom prst="rect">
            <a:avLst/>
          </a:prstGeom>
          <a:noFill/>
        </p:spPr>
        <p:txBody>
          <a:bodyPr wrap="square" rtlCol="0" anchor="ctr">
            <a:spAutoFit/>
          </a:bodyPr>
          <a:lstStyle/>
          <a:p>
            <a:r>
              <a:rPr lang="en-US" altLang="ko-KR" sz="5400" b="1" dirty="0" smtClean="0">
                <a:solidFill>
                  <a:schemeClr val="bg1"/>
                </a:solidFill>
                <a:latin typeface="Times New Roman" panose="02020603050405020304" pitchFamily="18" charset="0"/>
                <a:cs typeface="Times New Roman" panose="02020603050405020304" pitchFamily="18" charset="0"/>
              </a:rPr>
              <a:t>Cont.</a:t>
            </a:r>
            <a:endParaRPr lang="ko-KR" altLang="en-US" sz="5400"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5024653" y="1389358"/>
            <a:ext cx="7218643" cy="5262979"/>
          </a:xfrm>
          <a:prstGeom prst="rect">
            <a:avLst/>
          </a:prstGeom>
          <a:noFill/>
        </p:spPr>
        <p:txBody>
          <a:bodyPr wrap="none" rtlCol="0">
            <a:spAutoFit/>
          </a:bodyPr>
          <a:lstStyle/>
          <a:p>
            <a:pPr marL="742894" lvl="1" indent="-285750">
              <a:lnSpc>
                <a:spcPct val="20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Rate of click-through (CTR</a:t>
            </a:r>
            <a:r>
              <a:rPr lang="en-US" sz="2400" dirty="0" smtClean="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a:p>
            <a:pPr marL="742894" lvl="1" indent="-285750">
              <a:lnSpc>
                <a:spcPct val="20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Pay-per-click (PPC) </a:t>
            </a:r>
            <a:endParaRPr lang="en-US" sz="2400" dirty="0" smtClean="0">
              <a:solidFill>
                <a:schemeClr val="bg1"/>
              </a:solidFill>
              <a:latin typeface="Times New Roman" panose="02020603050405020304" pitchFamily="18" charset="0"/>
              <a:cs typeface="Times New Roman" panose="02020603050405020304" pitchFamily="18" charset="0"/>
            </a:endParaRPr>
          </a:p>
          <a:p>
            <a:pPr marL="742894" lvl="1" indent="-285750">
              <a:lnSpc>
                <a:spcPct val="200000"/>
              </a:lnSpc>
              <a:buFont typeface="Arial" panose="020B0604020202020204" pitchFamily="34" charset="0"/>
              <a:buChar char="•"/>
            </a:pPr>
            <a:r>
              <a:rPr lang="en-US" sz="2400" dirty="0" smtClean="0">
                <a:solidFill>
                  <a:schemeClr val="bg1"/>
                </a:solidFill>
                <a:latin typeface="Times New Roman" panose="02020603050405020304" pitchFamily="18" charset="0"/>
                <a:cs typeface="Times New Roman" panose="02020603050405020304" pitchFamily="18" charset="0"/>
              </a:rPr>
              <a:t>Pageview</a:t>
            </a:r>
            <a:endParaRPr lang="en-US" sz="2400" dirty="0">
              <a:solidFill>
                <a:schemeClr val="bg1"/>
              </a:solidFill>
              <a:latin typeface="Times New Roman" panose="02020603050405020304" pitchFamily="18" charset="0"/>
              <a:cs typeface="Times New Roman" panose="02020603050405020304" pitchFamily="18" charset="0"/>
            </a:endParaRPr>
          </a:p>
          <a:p>
            <a:pPr marL="742894" lvl="1" indent="-285750">
              <a:lnSpc>
                <a:spcPct val="20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The average amount of time spent </a:t>
            </a:r>
            <a:r>
              <a:rPr lang="en-US" sz="2400" dirty="0" smtClean="0">
                <a:solidFill>
                  <a:schemeClr val="bg1"/>
                </a:solidFill>
                <a:latin typeface="Times New Roman" panose="02020603050405020304" pitchFamily="18" charset="0"/>
                <a:cs typeface="Times New Roman" panose="02020603050405020304" pitchFamily="18" charset="0"/>
              </a:rPr>
              <a:t>on Uber </a:t>
            </a:r>
            <a:r>
              <a:rPr lang="en-US" sz="2400" dirty="0" smtClean="0">
                <a:solidFill>
                  <a:schemeClr val="bg1"/>
                </a:solidFill>
                <a:latin typeface="Times New Roman" panose="02020603050405020304" pitchFamily="18" charset="0"/>
                <a:cs typeface="Times New Roman" panose="02020603050405020304" pitchFamily="18" charset="0"/>
              </a:rPr>
              <a:t>website</a:t>
            </a:r>
          </a:p>
          <a:p>
            <a:pPr lvl="1">
              <a:lnSpc>
                <a:spcPct val="200000"/>
              </a:lnSpc>
            </a:pPr>
            <a:r>
              <a:rPr lang="en-US" sz="2400" dirty="0">
                <a:solidFill>
                  <a:schemeClr val="bg1"/>
                </a:solidFill>
                <a:latin typeface="Times New Roman" panose="02020603050405020304" pitchFamily="18" charset="0"/>
                <a:cs typeface="Times New Roman" panose="02020603050405020304" pitchFamily="18" charset="0"/>
              </a:rPr>
              <a:t> </a:t>
            </a:r>
            <a:r>
              <a:rPr lang="en-US" sz="2400" dirty="0" smtClean="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(or specific landing page</a:t>
            </a:r>
            <a:r>
              <a:rPr lang="en-US" sz="2400" dirty="0" smtClean="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a:p>
            <a:pPr marL="742894" lvl="1" indent="-285750">
              <a:lnSpc>
                <a:spcPct val="200000"/>
              </a:lnSpc>
              <a:buFont typeface="Arial" panose="020B0604020202020204" pitchFamily="34" charset="0"/>
              <a:buChar char="•"/>
            </a:pPr>
            <a:r>
              <a:rPr lang="en-US" sz="2400" dirty="0" smtClean="0">
                <a:solidFill>
                  <a:schemeClr val="bg1"/>
                </a:solidFill>
                <a:latin typeface="Times New Roman" panose="02020603050405020304" pitchFamily="18" charset="0"/>
                <a:cs typeface="Times New Roman" panose="02020603050405020304" pitchFamily="18" charset="0"/>
              </a:rPr>
              <a:t>The </a:t>
            </a:r>
            <a:r>
              <a:rPr lang="en-US" sz="2400" dirty="0">
                <a:solidFill>
                  <a:schemeClr val="bg1"/>
                </a:solidFill>
                <a:latin typeface="Times New Roman" panose="02020603050405020304" pitchFamily="18" charset="0"/>
                <a:cs typeface="Times New Roman" panose="02020603050405020304" pitchFamily="18" charset="0"/>
              </a:rPr>
              <a:t>site's </a:t>
            </a:r>
            <a:r>
              <a:rPr lang="en-US" sz="2400" dirty="0" smtClean="0">
                <a:solidFill>
                  <a:schemeClr val="bg1"/>
                </a:solidFill>
                <a:latin typeface="Times New Roman" panose="02020603050405020304" pitchFamily="18" charset="0"/>
                <a:cs typeface="Times New Roman" panose="02020603050405020304" pitchFamily="18" charset="0"/>
              </a:rPr>
              <a:t>speed</a:t>
            </a:r>
            <a:endParaRPr lang="en-US" sz="2400" dirty="0">
              <a:solidFill>
                <a:schemeClr val="bg1"/>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US" sz="2400" dirty="0">
              <a:solidFill>
                <a:schemeClr val="bg1"/>
              </a:solidFill>
            </a:endParaRPr>
          </a:p>
        </p:txBody>
      </p:sp>
    </p:spTree>
    <p:extLst>
      <p:ext uri="{BB962C8B-B14F-4D97-AF65-F5344CB8AC3E}">
        <p14:creationId xmlns:p14="http://schemas.microsoft.com/office/powerpoint/2010/main" val="701879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References</a:t>
            </a:r>
            <a:endParaRPr lang="en-US" dirty="0"/>
          </a:p>
        </p:txBody>
      </p:sp>
      <p:sp>
        <p:nvSpPr>
          <p:cNvPr id="3" name="TextBox 2"/>
          <p:cNvSpPr txBox="1"/>
          <p:nvPr/>
        </p:nvSpPr>
        <p:spPr>
          <a:xfrm>
            <a:off x="323529" y="1063756"/>
            <a:ext cx="11573197" cy="5016758"/>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Iankova, S., Davies, I., Archer-Brown, C., Marder, B., &amp; Yau, A. (2019). </a:t>
            </a:r>
            <a:r>
              <a:rPr lang="en-US" sz="2000" i="1" dirty="0" smtClean="0">
                <a:latin typeface="Times New Roman" panose="02020603050405020304" pitchFamily="18" charset="0"/>
                <a:cs typeface="Times New Roman" panose="02020603050405020304" pitchFamily="18" charset="0"/>
              </a:rPr>
              <a:t>A Comparison of Social Media Marketing Between B2B, B2C and Mixed Business Models</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Industrial Marketing Management, 81, 169-179</a:t>
            </a:r>
            <a:r>
              <a:rPr lang="en-US" sz="2000" dirty="0" smtClean="0">
                <a:latin typeface="Times New Roman" panose="02020603050405020304" pitchFamily="18" charset="0"/>
                <a:cs typeface="Times New Roman" panose="02020603050405020304" pitchFamily="18" charset="0"/>
              </a:rPr>
              <a:t>.</a:t>
            </a:r>
          </a:p>
          <a:p>
            <a:pPr marL="285750" indent="-28575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Jitngernmadan, P., &amp; Boonmee, P. (2018, October). </a:t>
            </a:r>
            <a:r>
              <a:rPr lang="en-US" sz="2000" i="1" dirty="0">
                <a:latin typeface="Times New Roman" panose="02020603050405020304" pitchFamily="18" charset="0"/>
                <a:cs typeface="Times New Roman" panose="02020603050405020304" pitchFamily="18" charset="0"/>
              </a:rPr>
              <a:t>Research Trends of Online Marketing in Social Media Research</a:t>
            </a:r>
            <a:r>
              <a:rPr lang="en-US" sz="2000" dirty="0">
                <a:latin typeface="Times New Roman" panose="02020603050405020304" pitchFamily="18" charset="0"/>
                <a:cs typeface="Times New Roman" panose="02020603050405020304" pitchFamily="18" charset="0"/>
              </a:rPr>
              <a:t>. In 2018 International Conference on Information Technology (InCIT) (pp. 1-6). IEEE</a:t>
            </a:r>
            <a:r>
              <a:rPr lang="en-US" sz="2000" dirty="0" smtClean="0">
                <a:latin typeface="Times New Roman" panose="02020603050405020304" pitchFamily="18" charset="0"/>
                <a:cs typeface="Times New Roman" panose="02020603050405020304" pitchFamily="18" charset="0"/>
              </a:rPr>
              <a:t>.</a:t>
            </a:r>
          </a:p>
          <a:p>
            <a:pPr marL="285750" indent="-28575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Hammerl, T., Schwaiger, J. M., &amp; Leist, S. (2019). </a:t>
            </a:r>
            <a:r>
              <a:rPr lang="en-US" sz="2000" i="1" dirty="0">
                <a:latin typeface="Times New Roman" panose="02020603050405020304" pitchFamily="18" charset="0"/>
                <a:cs typeface="Times New Roman" panose="02020603050405020304" pitchFamily="18" charset="0"/>
              </a:rPr>
              <a:t>Measuring the Success of Social Media: Matching Identified Success Factors to Social Media KPIs</a:t>
            </a:r>
            <a:r>
              <a:rPr lang="en-US" sz="2000" i="1" dirty="0" smtClean="0">
                <a:latin typeface="Times New Roman" panose="02020603050405020304" pitchFamily="18" charset="0"/>
                <a:cs typeface="Times New Roman" panose="02020603050405020304" pitchFamily="18" charset="0"/>
              </a:rPr>
              <a:t>.</a:t>
            </a:r>
          </a:p>
          <a:p>
            <a:pPr marL="285750" indent="-28575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Chen, Z. F., &amp; Tao, W. (2020)</a:t>
            </a:r>
            <a:r>
              <a:rPr lang="en-US" sz="2000" i="1" dirty="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The Association Spillover Mechanism Of CSR Crises: Evidence from </a:t>
            </a:r>
            <a:r>
              <a:rPr lang="en-US" sz="2000" i="1" dirty="0">
                <a:latin typeface="Times New Roman" panose="02020603050405020304" pitchFamily="18" charset="0"/>
                <a:cs typeface="Times New Roman" panose="02020603050405020304" pitchFamily="18" charset="0"/>
              </a:rPr>
              <a:t>t</a:t>
            </a:r>
            <a:r>
              <a:rPr lang="en-US" sz="2000" i="1" dirty="0" smtClean="0">
                <a:latin typeface="Times New Roman" panose="02020603050405020304" pitchFamily="18" charset="0"/>
                <a:cs typeface="Times New Roman" panose="02020603050405020304" pitchFamily="18" charset="0"/>
              </a:rPr>
              <a:t>he Uber Case. </a:t>
            </a:r>
            <a:r>
              <a:rPr lang="en-US" sz="2000" dirty="0" smtClean="0">
                <a:latin typeface="Times New Roman" panose="02020603050405020304" pitchFamily="18" charset="0"/>
                <a:cs typeface="Times New Roman" panose="02020603050405020304" pitchFamily="18" charset="0"/>
              </a:rPr>
              <a:t>Journal Of Public Relations Research,</a:t>
            </a:r>
            <a:r>
              <a:rPr lang="en-US" sz="2000" dirty="0">
                <a:latin typeface="Times New Roman" panose="02020603050405020304" pitchFamily="18" charset="0"/>
                <a:cs typeface="Times New Roman" panose="02020603050405020304" pitchFamily="18" charset="0"/>
              </a:rPr>
              <a:t> 32(5-6), 178-197.</a:t>
            </a:r>
            <a:endParaRPr lang="en-US"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1375325"/>
      </p:ext>
    </p:extLst>
  </p:cSld>
  <p:clrMapOvr>
    <a:masterClrMapping/>
  </p:clrMapOvr>
</p:sld>
</file>

<file path=ppt/theme/theme1.xml><?xml version="1.0" encoding="utf-8"?>
<a:theme xmlns:a="http://schemas.openxmlformats.org/drawingml/2006/main" name="Cover and End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SOCIAL MEDIA">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4908</TotalTime>
  <Words>2747</Words>
  <Application>Microsoft Office PowerPoint</Application>
  <PresentationFormat>Widescreen</PresentationFormat>
  <Paragraphs>153</Paragraphs>
  <Slides>12</Slides>
  <Notes>10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Arial</vt:lpstr>
      <vt:lpstr>Arial Unicode MS</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HP</cp:lastModifiedBy>
  <cp:revision>249</cp:revision>
  <dcterms:created xsi:type="dcterms:W3CDTF">2018-04-24T17:14:44Z</dcterms:created>
  <dcterms:modified xsi:type="dcterms:W3CDTF">2021-10-21T22:30:30Z</dcterms:modified>
</cp:coreProperties>
</file>